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2"/>
  </p:notesMasterIdLst>
  <p:handoutMasterIdLst>
    <p:handoutMasterId r:id="rId33"/>
  </p:handoutMasterIdLst>
  <p:sldIdLst>
    <p:sldId id="297" r:id="rId2"/>
    <p:sldId id="376" r:id="rId3"/>
    <p:sldId id="410" r:id="rId4"/>
    <p:sldId id="378" r:id="rId5"/>
    <p:sldId id="379" r:id="rId6"/>
    <p:sldId id="411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412" r:id="rId21"/>
    <p:sldId id="415" r:id="rId22"/>
    <p:sldId id="396" r:id="rId23"/>
    <p:sldId id="397" r:id="rId24"/>
    <p:sldId id="398" r:id="rId25"/>
    <p:sldId id="399" r:id="rId26"/>
    <p:sldId id="413" r:id="rId27"/>
    <p:sldId id="414" r:id="rId28"/>
    <p:sldId id="405" r:id="rId29"/>
    <p:sldId id="406" r:id="rId30"/>
    <p:sldId id="407" r:id="rId31"/>
  </p:sldIdLst>
  <p:sldSz cx="9144000" cy="5143500" type="screen16x9"/>
  <p:notesSz cx="6858000" cy="9144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64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4" orient="horz" pos="237" userDrawn="1">
          <p15:clr>
            <a:srgbClr val="A4A3A4"/>
          </p15:clr>
        </p15:guide>
        <p15:guide id="5" orient="horz" pos="1082" userDrawn="1">
          <p15:clr>
            <a:srgbClr val="A4A3A4"/>
          </p15:clr>
        </p15:guide>
        <p15:guide id="6" orient="horz" pos="180" userDrawn="1">
          <p15:clr>
            <a:srgbClr val="A4A3A4"/>
          </p15:clr>
        </p15:guide>
        <p15:guide id="7" orient="horz" pos="2861" userDrawn="1">
          <p15:clr>
            <a:srgbClr val="A4A3A4"/>
          </p15:clr>
        </p15:guide>
        <p15:guide id="9" pos="1152" userDrawn="1">
          <p15:clr>
            <a:srgbClr val="A4A3A4"/>
          </p15:clr>
        </p15:guide>
        <p15:guide id="10" pos="1178" userDrawn="1">
          <p15:clr>
            <a:srgbClr val="A4A3A4"/>
          </p15:clr>
        </p15:guide>
        <p15:guide id="11" pos="3216" userDrawn="1">
          <p15:clr>
            <a:srgbClr val="A4A3A4"/>
          </p15:clr>
        </p15:guide>
        <p15:guide id="12" pos="2157" userDrawn="1">
          <p15:clr>
            <a:srgbClr val="A4A3A4"/>
          </p15:clr>
        </p15:guide>
        <p15:guide id="13" pos="192" userDrawn="1">
          <p15:clr>
            <a:srgbClr val="A4A3A4"/>
          </p15:clr>
        </p15:guide>
        <p15:guide id="14" orient="horz" pos="1965" userDrawn="1">
          <p15:clr>
            <a:srgbClr val="A4A3A4"/>
          </p15:clr>
        </p15:guide>
        <p15:guide id="15" orient="horz" pos="1105" userDrawn="1">
          <p15:clr>
            <a:srgbClr val="A4A3A4"/>
          </p15:clr>
        </p15:guide>
        <p15:guide id="16" pos="2136" userDrawn="1">
          <p15:clr>
            <a:srgbClr val="A4A3A4"/>
          </p15:clr>
        </p15:guide>
        <p15:guide id="17" orient="horz" pos="19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398"/>
    <a:srgbClr val="F58B44"/>
    <a:srgbClr val="626262"/>
    <a:srgbClr val="E45923"/>
    <a:srgbClr val="BB4489"/>
    <a:srgbClr val="F1F1F1"/>
    <a:srgbClr val="F9A100"/>
    <a:srgbClr val="C4DA5A"/>
    <a:srgbClr val="64BEEB"/>
    <a:srgbClr val="F9A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4711" autoAdjust="0"/>
  </p:normalViewPr>
  <p:slideViewPr>
    <p:cSldViewPr>
      <p:cViewPr varScale="1">
        <p:scale>
          <a:sx n="142" d="100"/>
          <a:sy n="142" d="100"/>
        </p:scale>
        <p:origin x="-168" y="-112"/>
      </p:cViewPr>
      <p:guideLst>
        <p:guide orient="horz" pos="2964"/>
        <p:guide orient="horz" pos="237"/>
        <p:guide orient="horz" pos="1082"/>
        <p:guide orient="horz" pos="180"/>
        <p:guide orient="horz" pos="2861"/>
        <p:guide orient="horz" pos="1965"/>
        <p:guide orient="horz" pos="1105"/>
        <p:guide orient="horz" pos="1985"/>
        <p:guide pos="3120"/>
        <p:guide pos="1152"/>
        <p:guide pos="1178"/>
        <p:guide pos="3216"/>
        <p:guide pos="2157"/>
        <p:guide pos="192"/>
        <p:guide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084BF-8812-4D1A-8E96-64A3ECC8F805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BC377-C658-48EE-A3ED-55BE58CCD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3D1F3-7776-44D4-8444-4C79620E38CB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96D6-6586-4B24-9124-6E8C1B7E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2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0F14-F02D-4145-A48C-C4708F3F7C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0F14-F02D-4145-A48C-C4708F3F7C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0F14-F02D-4145-A48C-C4708F3F7C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6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3287" y="2724150"/>
            <a:ext cx="5105400" cy="914399"/>
          </a:xfrm>
          <a:prstGeom prst="rect">
            <a:avLst/>
          </a:prstGeom>
        </p:spPr>
        <p:txBody>
          <a:bodyPr/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chemeClr val="bg1"/>
                </a:solidFill>
              </a:defRPr>
            </a:lvl1pPr>
            <a:lvl2pPr marL="389626" indent="0">
              <a:buFontTx/>
              <a:buNone/>
              <a:defRPr>
                <a:solidFill>
                  <a:schemeClr val="bg1"/>
                </a:solidFill>
              </a:defRPr>
            </a:lvl2pPr>
            <a:lvl3pPr marL="779252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8877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850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Sessions #: XXXX</a:t>
            </a:r>
          </a:p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Title: XXXX</a:t>
            </a:r>
          </a:p>
          <a:p>
            <a:pPr lvl="0"/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633287" y="3851201"/>
            <a:ext cx="5105400" cy="9143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389626" indent="0">
              <a:buFontTx/>
              <a:buNone/>
              <a:defRPr>
                <a:solidFill>
                  <a:schemeClr val="bg1"/>
                </a:solidFill>
              </a:defRPr>
            </a:lvl2pPr>
            <a:lvl3pPr marL="779252" indent="0">
              <a:buFontTx/>
              <a:buNone/>
              <a:defRPr>
                <a:solidFill>
                  <a:schemeClr val="bg1"/>
                </a:solidFill>
              </a:defRPr>
            </a:lvl3pPr>
            <a:lvl4pPr marL="1168877" indent="0">
              <a:buFontTx/>
              <a:buNone/>
              <a:defRPr>
                <a:solidFill>
                  <a:schemeClr val="bg1"/>
                </a:solidFill>
              </a:defRPr>
            </a:lvl4pPr>
            <a:lvl5pPr marL="1558503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Presenters Name: XXXXX XXXXXXXX XXXXXXX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52800" y="895350"/>
            <a:ext cx="0" cy="37940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43908"/>
            <a:ext cx="2133600" cy="273844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4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" y="0"/>
            <a:ext cx="9144000" cy="1783460"/>
            <a:chOff x="-94068" y="0"/>
            <a:chExt cx="9267679" cy="2377946"/>
          </a:xfrm>
        </p:grpSpPr>
        <p:grpSp>
          <p:nvGrpSpPr>
            <p:cNvPr id="6" name="Group 5"/>
            <p:cNvGrpSpPr/>
            <p:nvPr/>
          </p:nvGrpSpPr>
          <p:grpSpPr>
            <a:xfrm>
              <a:off x="-94068" y="0"/>
              <a:ext cx="9267679" cy="2306041"/>
              <a:chOff x="0" y="0"/>
              <a:chExt cx="9267679" cy="2306041"/>
            </a:xfrm>
          </p:grpSpPr>
          <p:pic>
            <p:nvPicPr>
              <p:cNvPr id="11" name="Picture 10" descr="2016MOTM-APP-PRESENTATION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05"/>
              <a:stretch/>
            </p:blipFill>
            <p:spPr>
              <a:xfrm>
                <a:off x="0" y="0"/>
                <a:ext cx="4781689" cy="2306041"/>
              </a:xfrm>
              <a:prstGeom prst="rect">
                <a:avLst/>
              </a:prstGeom>
            </p:spPr>
          </p:pic>
          <p:pic>
            <p:nvPicPr>
              <p:cNvPr id="12" name="Picture 11" descr="2016MOTM-APP-PRESENTATION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50"/>
              <a:stretch/>
            </p:blipFill>
            <p:spPr>
              <a:xfrm>
                <a:off x="3617135" y="0"/>
                <a:ext cx="5650544" cy="2306041"/>
              </a:xfrm>
              <a:prstGeom prst="rect">
                <a:avLst/>
              </a:prstGeom>
            </p:spPr>
          </p:pic>
        </p:grp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922255" y="677208"/>
              <a:ext cx="8150647" cy="170073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Clr>
                  <a:srgbClr val="0083C3"/>
                </a:buClr>
                <a:buSzPct val="100000"/>
                <a:buFont typeface="Wingdings" charset="2"/>
                <a:buNone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 smtClean="0">
                  <a:solidFill>
                    <a:schemeClr val="bg1"/>
                  </a:solidFill>
                </a:rPr>
                <a:t>DON'T FORGET TO COMPLETE THE</a:t>
              </a:r>
              <a:br>
                <a:rPr lang="en-US" sz="1350" b="1" dirty="0" smtClean="0">
                  <a:solidFill>
                    <a:schemeClr val="bg1"/>
                  </a:solidFill>
                </a:rPr>
              </a:br>
              <a:r>
                <a:rPr lang="en-US" sz="1350" b="1" dirty="0" smtClean="0">
                  <a:solidFill>
                    <a:schemeClr val="bg1"/>
                  </a:solidFill>
                </a:rPr>
                <a:t>SESSION EVALUATION </a:t>
              </a:r>
              <a:r>
                <a:rPr lang="en-US" sz="1350" dirty="0" smtClean="0">
                  <a:solidFill>
                    <a:schemeClr val="bg1"/>
                  </a:solidFill>
                </a:rPr>
                <a:t>either by</a:t>
              </a:r>
              <a:br>
                <a:rPr lang="en-US" sz="1350" dirty="0" smtClean="0">
                  <a:solidFill>
                    <a:schemeClr val="bg1"/>
                  </a:solidFill>
                </a:rPr>
              </a:br>
              <a:r>
                <a:rPr lang="en-US" sz="1350" dirty="0" smtClean="0">
                  <a:solidFill>
                    <a:schemeClr val="bg1"/>
                  </a:solidFill>
                </a:rPr>
                <a:t>completing </a:t>
              </a:r>
              <a:r>
                <a:rPr lang="en-US" sz="1350" dirty="0">
                  <a:solidFill>
                    <a:schemeClr val="bg1"/>
                  </a:solidFill>
                </a:rPr>
                <a:t>the </a:t>
              </a:r>
              <a:r>
                <a:rPr lang="en-US" sz="1350" dirty="0" smtClean="0">
                  <a:solidFill>
                    <a:schemeClr val="bg1"/>
                  </a:solidFill>
                </a:rPr>
                <a:t>printed form </a:t>
              </a:r>
              <a:r>
                <a:rPr lang="en-US" sz="1350" dirty="0">
                  <a:solidFill>
                    <a:schemeClr val="bg1"/>
                  </a:solidFill>
                </a:rPr>
                <a:t>or </a:t>
              </a:r>
              <a:r>
                <a:rPr lang="en-US" sz="1350" dirty="0" smtClean="0">
                  <a:solidFill>
                    <a:schemeClr val="bg1"/>
                  </a:solidFill>
                </a:rPr>
                <a:t>using </a:t>
              </a:r>
              <a:br>
                <a:rPr lang="en-US" sz="1350" dirty="0" smtClean="0">
                  <a:solidFill>
                    <a:schemeClr val="bg1"/>
                  </a:solidFill>
                </a:rPr>
              </a:br>
              <a:r>
                <a:rPr lang="en-US" sz="1350" dirty="0" smtClean="0">
                  <a:solidFill>
                    <a:schemeClr val="bg1"/>
                  </a:solidFill>
                </a:rPr>
                <a:t>the </a:t>
              </a:r>
              <a:r>
                <a:rPr lang="en-US" sz="1350" u="sng" dirty="0" smtClean="0">
                  <a:solidFill>
                    <a:schemeClr val="bg1"/>
                  </a:solidFill>
                </a:rPr>
                <a:t>session </a:t>
              </a:r>
              <a:r>
                <a:rPr lang="en-US" sz="1350" u="sng" dirty="0">
                  <a:solidFill>
                    <a:schemeClr val="bg1"/>
                  </a:solidFill>
                </a:rPr>
                <a:t>evaluation </a:t>
              </a:r>
              <a:r>
                <a:rPr lang="en-US" sz="1350" u="sng" dirty="0" smtClean="0">
                  <a:solidFill>
                    <a:schemeClr val="bg1"/>
                  </a:solidFill>
                </a:rPr>
                <a:t>link </a:t>
              </a:r>
              <a:r>
                <a:rPr lang="en-US" sz="1350" dirty="0" smtClean="0">
                  <a:solidFill>
                    <a:schemeClr val="bg1"/>
                  </a:solidFill>
                </a:rPr>
                <a:t>in the </a:t>
              </a:r>
              <a:br>
                <a:rPr lang="en-US" sz="1350" dirty="0" smtClean="0">
                  <a:solidFill>
                    <a:schemeClr val="bg1"/>
                  </a:solidFill>
                </a:rPr>
              </a:br>
              <a:r>
                <a:rPr lang="en-US" sz="1350" dirty="0" smtClean="0">
                  <a:solidFill>
                    <a:schemeClr val="bg1"/>
                  </a:solidFill>
                </a:rPr>
                <a:t>ADP </a:t>
              </a:r>
              <a:r>
                <a:rPr lang="en-US" sz="1350" dirty="0">
                  <a:solidFill>
                    <a:schemeClr val="bg1"/>
                  </a:solidFill>
                </a:rPr>
                <a:t>MOTM Conference App</a:t>
              </a:r>
              <a:r>
                <a:rPr lang="en-US" sz="1500" dirty="0">
                  <a:solidFill>
                    <a:schemeClr val="bg1"/>
                  </a:solidFill>
                </a:rPr>
                <a:t>.  </a:t>
              </a:r>
              <a:endParaRPr lang="en-US" sz="15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297833" y="149791"/>
              <a:ext cx="1998172" cy="1976948"/>
              <a:chOff x="4900343" y="406341"/>
              <a:chExt cx="1998172" cy="1976948"/>
            </a:xfrm>
          </p:grpSpPr>
          <p:sp>
            <p:nvSpPr>
              <p:cNvPr id="9" name="Oval Callout 8"/>
              <p:cNvSpPr/>
              <p:nvPr/>
            </p:nvSpPr>
            <p:spPr>
              <a:xfrm rot="19304596" flipH="1">
                <a:off x="4900343" y="406341"/>
                <a:ext cx="1998172" cy="1976948"/>
              </a:xfrm>
              <a:prstGeom prst="wedgeEllipseCallout">
                <a:avLst>
                  <a:gd name="adj1" fmla="val -28614"/>
                  <a:gd name="adj2" fmla="val 72478"/>
                </a:avLst>
              </a:prstGeom>
              <a:solidFill>
                <a:schemeClr val="bg1"/>
              </a:solidFill>
              <a:ln w="28575" cmpd="sng">
                <a:solidFill>
                  <a:srgbClr val="59595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pic>
            <p:nvPicPr>
              <p:cNvPr id="10" name="Picture 9" descr="Green-Butt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052" y="1012825"/>
                <a:ext cx="1568140" cy="831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6497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M2016 final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439364"/>
            <a:ext cx="9144000" cy="2279716"/>
          </a:xfrm>
          <a:prstGeom prst="rect">
            <a:avLst/>
          </a:prstGeom>
          <a:solidFill>
            <a:srgbClr val="48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113925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" y="-343920"/>
            <a:ext cx="9144001" cy="5487420"/>
            <a:chOff x="-1" y="-458560"/>
            <a:chExt cx="9144001" cy="731656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350361"/>
            </a:xfrm>
            <a:prstGeom prst="rect">
              <a:avLst/>
            </a:prstGeom>
            <a:solidFill>
              <a:srgbClr val="48B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pic>
          <p:nvPicPr>
            <p:cNvPr id="20" name="Picture 19" descr="PPT Assets-6-24_capital-white.png"/>
            <p:cNvPicPr>
              <a:picLocks noChangeAspect="1"/>
            </p:cNvPicPr>
            <p:nvPr/>
          </p:nvPicPr>
          <p:blipFill rotWithShape="1"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21"/>
            <a:stretch/>
          </p:blipFill>
          <p:spPr>
            <a:xfrm>
              <a:off x="-1" y="-458560"/>
              <a:ext cx="2992387" cy="7316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85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an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105400" y="359039"/>
            <a:ext cx="3581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5105400" y="1601939"/>
            <a:ext cx="3581400" cy="302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an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59039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1938"/>
            <a:ext cx="4495800" cy="3356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4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ange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267200" y="359039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267200" y="1601939"/>
            <a:ext cx="4419600" cy="302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2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range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062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2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range 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0"/>
          <a:stretch/>
        </p:blipFill>
        <p:spPr>
          <a:xfrm>
            <a:off x="0" y="3105150"/>
            <a:ext cx="9130473" cy="203835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359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1939"/>
            <a:ext cx="8229600" cy="1274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4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urple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93"/>
          <a:stretch/>
        </p:blipFill>
        <p:spPr>
          <a:xfrm>
            <a:off x="0" y="-19050"/>
            <a:ext cx="9144000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698">
            <a:off x="7540960" y="-488318"/>
            <a:ext cx="1227449" cy="251997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76200" y="1832085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1602922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 rot="8100000">
            <a:off x="5203486" y="-99476"/>
            <a:ext cx="2032406" cy="2406757"/>
          </a:xfrm>
          <a:custGeom>
            <a:avLst/>
            <a:gdLst>
              <a:gd name="connsiteX0" fmla="*/ 1320398 w 2032406"/>
              <a:gd name="connsiteY0" fmla="*/ 2360777 h 2406757"/>
              <a:gd name="connsiteX1" fmla="*/ 45980 w 2032406"/>
              <a:gd name="connsiteY1" fmla="*/ 1086360 h 2406757"/>
              <a:gd name="connsiteX2" fmla="*/ 45980 w 2032406"/>
              <a:gd name="connsiteY2" fmla="*/ 864346 h 2406757"/>
              <a:gd name="connsiteX3" fmla="*/ 233000 w 2032406"/>
              <a:gd name="connsiteY3" fmla="*/ 677327 h 2406757"/>
              <a:gd name="connsiteX4" fmla="*/ 337269 w 2032406"/>
              <a:gd name="connsiteY4" fmla="*/ 0 h 2406757"/>
              <a:gd name="connsiteX5" fmla="*/ 529104 w 2032406"/>
              <a:gd name="connsiteY5" fmla="*/ 394362 h 2406757"/>
              <a:gd name="connsiteX6" fmla="*/ 541927 w 2032406"/>
              <a:gd name="connsiteY6" fmla="*/ 385846 h 2406757"/>
              <a:gd name="connsiteX7" fmla="*/ 712009 w 2032406"/>
              <a:gd name="connsiteY7" fmla="*/ 420331 h 2406757"/>
              <a:gd name="connsiteX8" fmla="*/ 1986426 w 2032406"/>
              <a:gd name="connsiteY8" fmla="*/ 1694749 h 2406757"/>
              <a:gd name="connsiteX9" fmla="*/ 1986426 w 2032406"/>
              <a:gd name="connsiteY9" fmla="*/ 1916762 h 2406757"/>
              <a:gd name="connsiteX10" fmla="*/ 1542411 w 2032406"/>
              <a:gd name="connsiteY10" fmla="*/ 2360777 h 2406757"/>
              <a:gd name="connsiteX11" fmla="*/ 1320398 w 2032406"/>
              <a:gd name="connsiteY11" fmla="*/ 2360777 h 240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2406" h="2406757">
                <a:moveTo>
                  <a:pt x="1320398" y="2360777"/>
                </a:moveTo>
                <a:lnTo>
                  <a:pt x="45980" y="1086360"/>
                </a:lnTo>
                <a:cubicBezTo>
                  <a:pt x="-15327" y="1025052"/>
                  <a:pt x="-15327" y="925654"/>
                  <a:pt x="45980" y="864346"/>
                </a:cubicBezTo>
                <a:lnTo>
                  <a:pt x="233000" y="677327"/>
                </a:lnTo>
                <a:lnTo>
                  <a:pt x="337269" y="0"/>
                </a:lnTo>
                <a:lnTo>
                  <a:pt x="529104" y="394362"/>
                </a:lnTo>
                <a:lnTo>
                  <a:pt x="541927" y="385846"/>
                </a:lnTo>
                <a:cubicBezTo>
                  <a:pt x="598621" y="362856"/>
                  <a:pt x="666028" y="374351"/>
                  <a:pt x="712009" y="420331"/>
                </a:cubicBezTo>
                <a:lnTo>
                  <a:pt x="1986426" y="1694749"/>
                </a:lnTo>
                <a:cubicBezTo>
                  <a:pt x="2047733" y="1756056"/>
                  <a:pt x="2047733" y="1855454"/>
                  <a:pt x="1986426" y="1916762"/>
                </a:cubicBezTo>
                <a:lnTo>
                  <a:pt x="1542411" y="2360777"/>
                </a:lnTo>
                <a:cubicBezTo>
                  <a:pt x="1481103" y="2422084"/>
                  <a:pt x="1381705" y="2422084"/>
                  <a:pt x="1320398" y="2360777"/>
                </a:cubicBezTo>
                <a:close/>
              </a:path>
            </a:pathLst>
          </a:custGeom>
          <a:solidFill>
            <a:srgbClr val="F1F1F1"/>
          </a:solidFill>
          <a:ln>
            <a:solidFill>
              <a:srgbClr val="BB4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8874" r="16667"/>
          <a:stretch/>
        </p:blipFill>
        <p:spPr>
          <a:xfrm>
            <a:off x="5241465" y="737216"/>
            <a:ext cx="1658080" cy="4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6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5258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9080"/>
            <a:ext cx="8229600" cy="2923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3908"/>
            <a:ext cx="2133600" cy="273844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5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3"/>
          <a:stretch/>
        </p:blipFill>
        <p:spPr>
          <a:xfrm>
            <a:off x="0" y="4781550"/>
            <a:ext cx="9144000" cy="361950"/>
          </a:xfrm>
          <a:prstGeom prst="rect">
            <a:avLst/>
          </a:prstGeom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152400" y="4892279"/>
            <a:ext cx="6371432" cy="194071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Copyright © 2017 ADP, LLC. Proprietary and Confidential.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4884552"/>
            <a:ext cx="609600" cy="20179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fld id="{D79FCBA7-D3FA-41C7-8C44-48835D5471AF}" type="slidenum">
              <a:rPr lang="en-US" sz="8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90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1938"/>
            <a:ext cx="8229600" cy="3356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3" r:id="rId2"/>
    <p:sldLayoutId id="2147483680" r:id="rId3"/>
    <p:sldLayoutId id="2147483719" r:id="rId4"/>
    <p:sldLayoutId id="2147483695" r:id="rId5"/>
    <p:sldLayoutId id="2147483717" r:id="rId6"/>
    <p:sldLayoutId id="2147483733" r:id="rId7"/>
    <p:sldLayoutId id="2147483734" r:id="rId8"/>
    <p:sldLayoutId id="2147483736" r:id="rId9"/>
    <p:sldLayoutId id="2147483739" r:id="rId10"/>
    <p:sldLayoutId id="2147483740" r:id="rId11"/>
    <p:sldLayoutId id="2147483741" r:id="rId12"/>
    <p:sldLayoutId id="2147483742" r:id="rId13"/>
  </p:sldLayoutIdLst>
  <p:hf hdr="0" ftr="0" dt="0"/>
  <p:txStyles>
    <p:titleStyle>
      <a:lvl1pPr marL="0" marR="0" indent="0" algn="l" defTabSz="779252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200" b="0" i="0" u="none" strike="noStrike" kern="1200" baseline="0" smtClean="0">
          <a:solidFill>
            <a:srgbClr val="CB4398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779252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rgbClr val="626262"/>
          </a:solidFill>
          <a:latin typeface="+mn-lt"/>
          <a:ea typeface="+mn-ea"/>
          <a:cs typeface="+mn-cs"/>
        </a:defRPr>
      </a:lvl1pPr>
      <a:lvl2pPr marL="675376" indent="-285750" algn="l" defTabSz="779252" rtl="0" eaLnBrk="1" latinLnBrk="0" hangingPunct="1">
        <a:spcBef>
          <a:spcPct val="20000"/>
        </a:spcBef>
        <a:buFont typeface=".AppleSystemUIFont" charset="-120"/>
        <a:buChar char="-"/>
        <a:defRPr sz="2000" kern="1200">
          <a:solidFill>
            <a:srgbClr val="626262"/>
          </a:solidFill>
          <a:latin typeface="+mn-lt"/>
          <a:ea typeface="+mn-ea"/>
          <a:cs typeface="+mn-cs"/>
        </a:defRPr>
      </a:lvl2pPr>
      <a:lvl3pPr marL="1065002" indent="-285750" algn="l" defTabSz="779252" rtl="0" eaLnBrk="1" latinLnBrk="0" hangingPunct="1">
        <a:spcBef>
          <a:spcPct val="20000"/>
        </a:spcBef>
        <a:buFont typeface="Arial" charset="0"/>
        <a:buChar char="•"/>
        <a:defRPr sz="1800" kern="1200">
          <a:solidFill>
            <a:srgbClr val="626262"/>
          </a:solidFill>
          <a:latin typeface="+mn-lt"/>
          <a:ea typeface="+mn-ea"/>
          <a:cs typeface="+mn-cs"/>
        </a:defRPr>
      </a:lvl3pPr>
      <a:lvl4pPr marL="1454627" indent="-285750" algn="l" defTabSz="779252" rtl="0" eaLnBrk="1" latinLnBrk="0" hangingPunct="1">
        <a:spcBef>
          <a:spcPct val="20000"/>
        </a:spcBef>
        <a:buFont typeface=".AppleSystemUIFont" charset="-120"/>
        <a:buChar char="-"/>
        <a:defRPr sz="1600" kern="1200">
          <a:solidFill>
            <a:srgbClr val="626262"/>
          </a:solidFill>
          <a:latin typeface="+mn-lt"/>
          <a:ea typeface="+mn-ea"/>
          <a:cs typeface="+mn-cs"/>
        </a:defRPr>
      </a:lvl4pPr>
      <a:lvl5pPr marL="1844253" indent="-285750" algn="l" defTabSz="779252" rtl="0" eaLnBrk="1" latinLnBrk="0" hangingPunct="1">
        <a:spcBef>
          <a:spcPct val="20000"/>
        </a:spcBef>
        <a:buFont typeface="Wingdings" charset="2"/>
        <a:buChar char="Ø"/>
        <a:defRPr sz="1400" kern="1200">
          <a:solidFill>
            <a:srgbClr val="626262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cm-hrs.com/motm2017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msdn.microsoft.com/en-us/library/office/ee814737(v=office.14).aspx" TargetMode="External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rcm-hrs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633286" y="2800350"/>
            <a:ext cx="5358313" cy="914399"/>
          </a:xfrm>
        </p:spPr>
        <p:txBody>
          <a:bodyPr>
            <a:noAutofit/>
          </a:bodyPr>
          <a:lstStyle/>
          <a:p>
            <a:r>
              <a:rPr lang="en-US" dirty="0">
                <a:latin typeface="Gotham"/>
                <a:cs typeface="Gotham"/>
              </a:rPr>
              <a:t>Session #: 810</a:t>
            </a:r>
          </a:p>
          <a:p>
            <a:r>
              <a:rPr lang="en-US" dirty="0"/>
              <a:t>Excel 301: Take the Elevator to the Next floor: </a:t>
            </a:r>
            <a:r>
              <a:rPr lang="en-US" dirty="0" smtClean="0"/>
              <a:t>Macros</a:t>
            </a:r>
          </a:p>
          <a:p>
            <a:r>
              <a:rPr lang="en-US" dirty="0"/>
              <a:t>Download session documents at:</a:t>
            </a:r>
          </a:p>
          <a:p>
            <a:r>
              <a:rPr lang="en-US" dirty="0">
                <a:solidFill>
                  <a:srgbClr val="3366FF"/>
                </a:solidFill>
                <a:hlinkClick r:id="rId2"/>
              </a:rPr>
              <a:t>http://www.rcm-hrs.com/motm2017.html</a:t>
            </a:r>
            <a:r>
              <a:rPr lang="en-US" dirty="0">
                <a:solidFill>
                  <a:srgbClr val="3366FF"/>
                </a:solidFill>
              </a:rPr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Presenters </a:t>
            </a:r>
            <a:r>
              <a:rPr lang="en-US" dirty="0" smtClean="0"/>
              <a:t>Name: David Pena, Hrair Tcholakian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8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300" dirty="0"/>
              <a:t>Create a simple macro</a:t>
            </a:r>
            <a:endParaRPr lang="en-US" sz="33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Record a macro</a:t>
            </a:r>
          </a:p>
          <a:p>
            <a:r>
              <a:rPr lang="en-US" dirty="0"/>
              <a:t>Review macro code</a:t>
            </a:r>
          </a:p>
          <a:p>
            <a:r>
              <a:rPr lang="en-US" dirty="0"/>
              <a:t>Execute the macro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199" y="2266949"/>
            <a:ext cx="4648200" cy="22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3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a macro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NOTE</a:t>
            </a:r>
            <a:r>
              <a:rPr lang="en-US" dirty="0"/>
              <a:t>:  If the </a:t>
            </a:r>
            <a:r>
              <a:rPr lang="en-US" b="1" dirty="0"/>
              <a:t>Developer</a:t>
            </a:r>
            <a:r>
              <a:rPr lang="en-US" dirty="0"/>
              <a:t> tab is not available, do the following to display it:</a:t>
            </a:r>
          </a:p>
          <a:p>
            <a:r>
              <a:rPr lang="en-US" dirty="0"/>
              <a:t>Click the </a:t>
            </a:r>
            <a:r>
              <a:rPr lang="en-US" b="1" dirty="0"/>
              <a:t>File</a:t>
            </a:r>
            <a:r>
              <a:rPr lang="en-US" dirty="0"/>
              <a:t> tab</a:t>
            </a:r>
          </a:p>
          <a:p>
            <a:r>
              <a:rPr lang="en-US" dirty="0"/>
              <a:t>Click </a:t>
            </a:r>
            <a:r>
              <a:rPr lang="en-US" b="1" dirty="0"/>
              <a:t>Options</a:t>
            </a:r>
            <a:r>
              <a:rPr lang="en-US" dirty="0"/>
              <a:t>, and then click </a:t>
            </a:r>
            <a:r>
              <a:rPr lang="en-US" b="1" dirty="0"/>
              <a:t>Customize Ribbon</a:t>
            </a:r>
            <a:endParaRPr lang="en-US" dirty="0"/>
          </a:p>
          <a:p>
            <a:r>
              <a:rPr lang="en-US" dirty="0"/>
              <a:t>In the </a:t>
            </a:r>
            <a:r>
              <a:rPr lang="en-US" b="1" dirty="0"/>
              <a:t>Customize Ribbon</a:t>
            </a:r>
            <a:r>
              <a:rPr lang="en-US" dirty="0"/>
              <a:t> category, in the </a:t>
            </a:r>
            <a:r>
              <a:rPr lang="en-US" b="1" dirty="0"/>
              <a:t>Main Tabs</a:t>
            </a:r>
            <a:r>
              <a:rPr lang="en-US" dirty="0"/>
              <a:t> list, select the </a:t>
            </a:r>
            <a:r>
              <a:rPr lang="en-US" b="1" dirty="0"/>
              <a:t>Developer</a:t>
            </a:r>
            <a:r>
              <a:rPr lang="en-US" dirty="0"/>
              <a:t> check box, and then click </a:t>
            </a:r>
            <a:r>
              <a:rPr lang="en-US" b="1" dirty="0"/>
              <a:t>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a macro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Unless you’re proficient in VB Script, the easiest way to create a macro is to record it</a:t>
            </a:r>
          </a:p>
          <a:p>
            <a:r>
              <a:rPr lang="en-US" dirty="0"/>
              <a:t>The macro recorder records all the steps you do to complete the actions you want your macro to perform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a macro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Click on </a:t>
            </a:r>
            <a:r>
              <a:rPr lang="en-US" dirty="0" smtClean="0"/>
              <a:t>Record Macro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Enter </a:t>
            </a:r>
            <a:r>
              <a:rPr lang="en-US" dirty="0"/>
              <a:t>a name and a shortcut</a:t>
            </a:r>
          </a:p>
          <a:p>
            <a:pPr lvl="1"/>
            <a:r>
              <a:rPr lang="en-US" dirty="0"/>
              <a:t>Select Personal Macro Workbook to have macros available for any workbook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Modify the spreadsheet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Click Stop Recording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4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a macro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7750"/>
            <a:ext cx="6854988" cy="9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741211" y="1047750"/>
            <a:ext cx="351845" cy="33991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34" y="2179312"/>
            <a:ext cx="2550319" cy="207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019800" y="748453"/>
            <a:ext cx="351845" cy="33991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1253093"/>
            <a:ext cx="360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0576" y="2361575"/>
            <a:ext cx="360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dirty="0" smtClean="0">
                <a:solidFill>
                  <a:srgbClr val="00B0F0"/>
                </a:solidFill>
              </a:rPr>
              <a:t>2</a:t>
            </a:r>
            <a:endParaRPr lang="en-US" sz="2700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05200" y="2156247"/>
            <a:ext cx="351845" cy="33991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a macro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895350"/>
            <a:ext cx="5105400" cy="40627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3</a:t>
            </a:r>
            <a:r>
              <a:rPr lang="en-US" dirty="0" smtClean="0"/>
              <a:t>. </a:t>
            </a:r>
            <a:r>
              <a:rPr lang="en-US" dirty="0"/>
              <a:t>Modify the spreadsheet</a:t>
            </a:r>
          </a:p>
          <a:p>
            <a:pPr lvl="1"/>
            <a:r>
              <a:rPr lang="en-US" dirty="0"/>
              <a:t>A1: Change to </a:t>
            </a:r>
            <a:r>
              <a:rPr lang="en-US" dirty="0" err="1"/>
              <a:t>Filenbr</a:t>
            </a:r>
            <a:endParaRPr lang="en-US" dirty="0"/>
          </a:p>
          <a:p>
            <a:pPr lvl="1"/>
            <a:r>
              <a:rPr lang="en-US" dirty="0"/>
              <a:t>Moved cursor to A2</a:t>
            </a:r>
          </a:p>
          <a:p>
            <a:pPr lvl="1"/>
            <a:r>
              <a:rPr lang="en-US" dirty="0"/>
              <a:t>CTRL+ </a:t>
            </a:r>
            <a:r>
              <a:rPr lang="en-US" dirty="0" err="1"/>
              <a:t>SHIFT+down</a:t>
            </a:r>
            <a:r>
              <a:rPr lang="en-US" dirty="0"/>
              <a:t> arrow</a:t>
            </a:r>
          </a:p>
          <a:p>
            <a:pPr lvl="1"/>
            <a:r>
              <a:rPr lang="en-US" dirty="0"/>
              <a:t>Right click, select Format Cells</a:t>
            </a:r>
          </a:p>
          <a:p>
            <a:pPr lvl="1"/>
            <a:r>
              <a:rPr lang="en-US" dirty="0"/>
              <a:t>Select Custom</a:t>
            </a:r>
          </a:p>
          <a:p>
            <a:pPr lvl="1"/>
            <a:r>
              <a:rPr lang="en-US" dirty="0"/>
              <a:t>Enter 000000</a:t>
            </a:r>
          </a:p>
          <a:p>
            <a:pPr lvl="1"/>
            <a:r>
              <a:rPr lang="en-US" dirty="0"/>
              <a:t>Click OK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95350"/>
            <a:ext cx="2514600" cy="3205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9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a macro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895350"/>
            <a:ext cx="3810000" cy="40627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4</a:t>
            </a:r>
            <a:r>
              <a:rPr lang="en-US" dirty="0" smtClean="0"/>
              <a:t>. </a:t>
            </a:r>
            <a:r>
              <a:rPr lang="en-US" dirty="0"/>
              <a:t>Click Stop Recording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47750"/>
            <a:ext cx="2590800" cy="3276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1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macro code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View – Unhide</a:t>
            </a:r>
          </a:p>
          <a:p>
            <a:r>
              <a:rPr lang="en-US" dirty="0"/>
              <a:t>Select Personal.xlsb</a:t>
            </a:r>
          </a:p>
          <a:p>
            <a:pPr lvl="0"/>
            <a:r>
              <a:rPr lang="en-US" dirty="0"/>
              <a:t>Click OK</a:t>
            </a:r>
          </a:p>
          <a:p>
            <a:pPr marL="300038" lvl="1" indent="0">
              <a:spcBef>
                <a:spcPts val="150"/>
              </a:spcBef>
              <a:buNone/>
            </a:pPr>
            <a:r>
              <a:rPr lang="en-US" sz="1800" b="1" dirty="0">
                <a:solidFill>
                  <a:schemeClr val="tx2"/>
                </a:solidFill>
              </a:rPr>
              <a:t>NOTE: Personal.xlsb appears; click Save</a:t>
            </a:r>
          </a:p>
          <a:p>
            <a:pPr lvl="0"/>
            <a:r>
              <a:rPr lang="en-US" dirty="0"/>
              <a:t>Click on Developer – Macros</a:t>
            </a:r>
          </a:p>
          <a:p>
            <a:pPr lvl="0"/>
            <a:r>
              <a:rPr lang="en-US" dirty="0"/>
              <a:t>Select Macro</a:t>
            </a:r>
          </a:p>
          <a:p>
            <a:pPr lvl="0"/>
            <a:r>
              <a:rPr lang="en-US" dirty="0"/>
              <a:t>Click Edit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38" y="716434"/>
            <a:ext cx="2598461" cy="1761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C:\Users\bdockril\AppData\Local\Temp\SNAGHTML1621a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70" y="2626237"/>
            <a:ext cx="2205430" cy="21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5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macro code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2" descr="C:\Users\bdockril\AppData\Local\Temp\SNAGHTML16367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5349"/>
            <a:ext cx="5867400" cy="37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8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a macro</a:t>
            </a:r>
            <a:r>
              <a:rPr lang="en-US" dirty="0" smtClean="0">
                <a:solidFill>
                  <a:srgbClr val="0083C3"/>
                </a:solidFill>
              </a:rPr>
              <a:t/>
            </a:r>
            <a:br>
              <a:rPr lang="en-US" dirty="0" smtClean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Run the macro with your shortcut key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62150"/>
            <a:ext cx="4128861" cy="25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3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are macros?</a:t>
            </a:r>
          </a:p>
          <a:p>
            <a:pPr lvl="0"/>
            <a:r>
              <a:rPr lang="en-US" dirty="0"/>
              <a:t>When do you use macros? </a:t>
            </a:r>
          </a:p>
          <a:p>
            <a:pPr lvl="0"/>
            <a:r>
              <a:rPr lang="en-US" dirty="0"/>
              <a:t>Simple macros</a:t>
            </a:r>
          </a:p>
          <a:p>
            <a:pPr lvl="0"/>
            <a:r>
              <a:rPr lang="en-US" dirty="0"/>
              <a:t>Complex macros</a:t>
            </a:r>
          </a:p>
          <a:p>
            <a:pPr lvl="0"/>
            <a:r>
              <a:rPr lang="en-US" dirty="0"/>
              <a:t>Finale – </a:t>
            </a:r>
            <a:r>
              <a:rPr lang="en-US" dirty="0" smtClean="0"/>
              <a:t>Demonstration</a:t>
            </a:r>
            <a:endParaRPr lang="en-US" dirty="0"/>
          </a:p>
          <a:p>
            <a:pPr lvl="0"/>
            <a:r>
              <a:rPr lang="en-US" dirty="0"/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048"/>
            <a:ext cx="2819400" cy="40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1143000" y="742950"/>
            <a:ext cx="7620000" cy="1125358"/>
          </a:xfrm>
          <a:prstGeom prst="rect">
            <a:avLst/>
          </a:prstGeom>
        </p:spPr>
        <p:txBody>
          <a:bodyPr vert="horz" lIns="77925" tIns="38963" rIns="77925" bIns="38963" rtlCol="0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i="0" u="none" strike="noStrike" kern="1200" baseline="0" smtClean="0">
                <a:solidFill>
                  <a:srgbClr val="CB43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Simple Macro </a:t>
            </a:r>
          </a:p>
          <a:p>
            <a:r>
              <a:rPr lang="en-US" sz="3600" dirty="0" smtClean="0"/>
              <a:t>Demo</a:t>
            </a:r>
          </a:p>
          <a:p>
            <a:endParaRPr lang="en-US" sz="3200" b="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43000" y="1305629"/>
            <a:ext cx="4876800" cy="402216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defPPr>
              <a:defRPr lang="en-US"/>
            </a:defPPr>
            <a:lvl1pPr marL="0" algn="l" defTabSz="779252" rtl="0" eaLnBrk="1" latinLnBrk="0" hangingPunct="1">
              <a:defRPr sz="20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300" dirty="0" smtClean="0"/>
              <a:t>Complex macros</a:t>
            </a:r>
            <a:endParaRPr lang="en-US" sz="33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Record a macro</a:t>
            </a:r>
          </a:p>
          <a:p>
            <a:r>
              <a:rPr lang="en-US" dirty="0"/>
              <a:t>Review macro code</a:t>
            </a:r>
          </a:p>
          <a:p>
            <a:r>
              <a:rPr lang="en-US" dirty="0"/>
              <a:t>Execute the macro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199" y="2266949"/>
            <a:ext cx="4648200" cy="22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macros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3 importable EPIP batch files from templates from 3 comp analysts for commissions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9" r="1"/>
          <a:stretch/>
        </p:blipFill>
        <p:spPr>
          <a:xfrm>
            <a:off x="2438400" y="1733550"/>
            <a:ext cx="4267200" cy="30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6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macros </a:t>
            </a:r>
            <a:r>
              <a:rPr lang="en-US" dirty="0"/>
              <a:t>– original file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5350"/>
            <a:ext cx="5486400" cy="3797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4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macros </a:t>
            </a:r>
            <a:r>
              <a:rPr lang="en-US" dirty="0"/>
              <a:t>– </a:t>
            </a:r>
            <a:r>
              <a:rPr lang="en-US" dirty="0" smtClean="0"/>
              <a:t>final file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47751"/>
            <a:ext cx="7282955" cy="3602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8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</a:t>
            </a:r>
            <a:r>
              <a:rPr lang="en-US" dirty="0" smtClean="0"/>
              <a:t>macros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Useful reference on macro code: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://msdn.microsoft.com/en-us/library/office/ee814737(v=office.14).</a:t>
            </a:r>
            <a:r>
              <a:rPr lang="en-US" dirty="0" smtClean="0">
                <a:hlinkClick r:id="rId2"/>
              </a:rPr>
              <a:t>aspx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54" y="2135759"/>
            <a:ext cx="3787646" cy="253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1143000" y="742950"/>
            <a:ext cx="7620000" cy="1125358"/>
          </a:xfrm>
          <a:prstGeom prst="rect">
            <a:avLst/>
          </a:prstGeom>
        </p:spPr>
        <p:txBody>
          <a:bodyPr vert="horz" lIns="77925" tIns="38963" rIns="77925" bIns="38963" rtlCol="0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i="0" u="none" strike="noStrike" kern="1200" baseline="0" smtClean="0">
                <a:solidFill>
                  <a:srgbClr val="CB43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Complex Demo</a:t>
            </a:r>
          </a:p>
          <a:p>
            <a:endParaRPr lang="en-US" sz="3200" b="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43000" y="1305629"/>
            <a:ext cx="4876800" cy="402216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defPPr>
              <a:defRPr lang="en-US"/>
            </a:defPPr>
            <a:lvl1pPr marL="0" algn="l" defTabSz="779252" rtl="0" eaLnBrk="1" latinLnBrk="0" hangingPunct="1">
              <a:defRPr sz="20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6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1066800" y="742950"/>
            <a:ext cx="7696200" cy="1125358"/>
          </a:xfrm>
          <a:prstGeom prst="rect">
            <a:avLst/>
          </a:prstGeom>
        </p:spPr>
        <p:txBody>
          <a:bodyPr vert="horz" lIns="77925" tIns="38963" rIns="77925" bIns="38963" rtlCol="0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i="0" u="none" strike="noStrike" kern="1200" baseline="0" smtClean="0">
                <a:solidFill>
                  <a:srgbClr val="CB43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Final Project</a:t>
            </a:r>
          </a:p>
          <a:p>
            <a:r>
              <a:rPr lang="en-US" sz="3600" dirty="0" smtClean="0"/>
              <a:t>Demo</a:t>
            </a:r>
            <a:endParaRPr lang="en-US" sz="32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43000" y="1305629"/>
            <a:ext cx="4876800" cy="402216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defPPr>
              <a:defRPr lang="en-US"/>
            </a:defPPr>
            <a:lvl1pPr marL="0" algn="l" defTabSz="779252" rtl="0" eaLnBrk="1" latinLnBrk="0" hangingPunct="1">
              <a:defRPr sz="20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9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219200" y="666750"/>
            <a:ext cx="5911850" cy="982662"/>
          </a:xfrm>
        </p:spPr>
        <p:txBody>
          <a:bodyPr/>
          <a:lstStyle/>
          <a:p>
            <a:r>
              <a:rPr lang="en-US" sz="3600" b="1" cap="none" dirty="0" smtClean="0">
                <a:latin typeface="Arial"/>
                <a:cs typeface="Arial"/>
              </a:rPr>
              <a:t>Questions</a:t>
            </a:r>
            <a:endParaRPr lang="en-US" sz="3600" b="1" cap="non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8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039"/>
            <a:ext cx="8229600" cy="688711"/>
          </a:xfrm>
        </p:spPr>
        <p:txBody>
          <a:bodyPr/>
          <a:lstStyle/>
          <a:p>
            <a:r>
              <a:rPr lang="en-US" dirty="0"/>
              <a:t>RCM contact information</a:t>
            </a:r>
            <a:r>
              <a:rPr lang="en-US" dirty="0">
                <a:solidFill>
                  <a:srgbClr val="5DC1E7"/>
                </a:solidFill>
              </a:rPr>
              <a:t/>
            </a:r>
            <a:br>
              <a:rPr lang="en-US" dirty="0">
                <a:solidFill>
                  <a:srgbClr val="5DC1E7"/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284684"/>
            <a:ext cx="4040188" cy="29634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David Peña</a:t>
            </a:r>
            <a:br>
              <a:rPr lang="en-US" sz="2000" dirty="0" smtClean="0"/>
            </a:br>
            <a:r>
              <a:rPr lang="en-US" sz="2000" dirty="0" smtClean="0"/>
              <a:t>Vice President</a:t>
            </a:r>
            <a:br>
              <a:rPr lang="en-US" sz="2000" dirty="0" smtClean="0"/>
            </a:br>
            <a:r>
              <a:rPr lang="en-US" sz="2000" dirty="0" smtClean="0"/>
              <a:t>David.Peña@rcmt.com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973.588.8322 </a:t>
            </a:r>
            <a:r>
              <a:rPr lang="en-US" sz="2000" dirty="0" smtClean="0"/>
              <a:t>office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6" y="1284684"/>
            <a:ext cx="4041775" cy="29634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Hrair Tcholakian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Senior Director</a:t>
            </a:r>
            <a:br>
              <a:rPr lang="en-US" sz="2000" dirty="0" smtClean="0"/>
            </a:br>
            <a:r>
              <a:rPr lang="en-US" sz="2000" dirty="0" smtClean="0"/>
              <a:t>Hrair Tcholakian@rcmt.com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973.588.8316 </a:t>
            </a:r>
            <a:r>
              <a:rPr lang="en-US" sz="2000" dirty="0" smtClean="0"/>
              <a:t>office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AFAF-B224-574B-982D-9364E39D1700}" type="slidenum">
              <a:rPr lang="en-US" smtClean="0"/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85899" y="3340617"/>
            <a:ext cx="6156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download this presentation at: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http://www.rcm-hrs.com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2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1143000" y="742950"/>
            <a:ext cx="7620000" cy="1125358"/>
          </a:xfrm>
          <a:prstGeom prst="rect">
            <a:avLst/>
          </a:prstGeom>
        </p:spPr>
        <p:txBody>
          <a:bodyPr vert="horz" lIns="77925" tIns="38963" rIns="77925" bIns="38963" rtlCol="0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i="0" u="none" strike="noStrike" kern="1200" baseline="0" smtClean="0">
                <a:solidFill>
                  <a:srgbClr val="CB43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Are Macros?</a:t>
            </a:r>
          </a:p>
          <a:p>
            <a:endParaRPr lang="en-US" sz="3200" b="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43000" y="1305629"/>
            <a:ext cx="4876800" cy="402216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defPPr>
              <a:defRPr lang="en-US"/>
            </a:defPPr>
            <a:lvl1pPr marL="0" algn="l" defTabSz="779252" rtl="0" eaLnBrk="1" latinLnBrk="0" hangingPunct="1">
              <a:defRPr sz="20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0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384698" y="2052036"/>
            <a:ext cx="6374606" cy="5316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79252">
              <a:spcBef>
                <a:spcPct val="0"/>
              </a:spcBef>
              <a:buNone/>
            </a:pPr>
            <a:r>
              <a:rPr lang="en-US" sz="3200" b="1" dirty="0">
                <a:solidFill>
                  <a:srgbClr val="CB4398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4697" y="2995207"/>
            <a:ext cx="7530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Gotham"/>
              <a:cs typeface="Gotham"/>
            </a:endParaRPr>
          </a:p>
          <a:p>
            <a:r>
              <a:rPr lang="en-US" sz="2400" dirty="0" smtClean="0">
                <a:latin typeface="Gotham"/>
                <a:cs typeface="Gotham"/>
              </a:rPr>
              <a:t>Session </a:t>
            </a:r>
            <a:r>
              <a:rPr lang="en-US" sz="2400" dirty="0">
                <a:latin typeface="Gotham"/>
                <a:cs typeface="Gotham"/>
              </a:rPr>
              <a:t>#: </a:t>
            </a:r>
            <a:r>
              <a:rPr lang="en-US" sz="2400" dirty="0" smtClean="0">
                <a:latin typeface="Gotham"/>
                <a:cs typeface="Gotham"/>
              </a:rPr>
              <a:t>810</a:t>
            </a:r>
            <a:endParaRPr lang="en-US" sz="2400" dirty="0">
              <a:latin typeface="Gotham"/>
              <a:cs typeface="Gotham"/>
            </a:endParaRPr>
          </a:p>
          <a:p>
            <a:r>
              <a:rPr lang="en-US" sz="2400" dirty="0"/>
              <a:t>Excel 301: Take the Elevator to the Next floor: Macros</a:t>
            </a:r>
            <a:endParaRPr lang="en-US" sz="2400" dirty="0">
              <a:latin typeface="Gotham"/>
              <a:cs typeface="Gotha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7068" y="1175994"/>
            <a:ext cx="184731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25"/>
          </a:p>
        </p:txBody>
      </p:sp>
      <p:sp>
        <p:nvSpPr>
          <p:cNvPr id="5" name="Rectangle 4"/>
          <p:cNvSpPr/>
          <p:nvPr/>
        </p:nvSpPr>
        <p:spPr>
          <a:xfrm>
            <a:off x="457200" y="52389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DON’T FORGET TO COMPLETE THE SESSION EVALUATION ON THE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ADP MOTM CONFERENCE APP.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8" y="2052036"/>
            <a:ext cx="2201271" cy="14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macros?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instruction that expands automatically into a set of instructions to perform a particular task</a:t>
            </a:r>
          </a:p>
          <a:p>
            <a:r>
              <a:rPr lang="en-US" dirty="0"/>
              <a:t>Macros you use all the time include</a:t>
            </a:r>
          </a:p>
          <a:p>
            <a:pPr lvl="1">
              <a:spcBef>
                <a:spcPts val="0"/>
              </a:spcBef>
              <a:tabLst>
                <a:tab pos="2403872" algn="l"/>
              </a:tabLst>
            </a:pPr>
            <a:r>
              <a:rPr lang="en-US" dirty="0"/>
              <a:t>Cut  	</a:t>
            </a:r>
            <a:r>
              <a:rPr lang="en-US" dirty="0" smtClean="0"/>
              <a:t> 	</a:t>
            </a:r>
            <a:r>
              <a:rPr lang="en-US" sz="1800" dirty="0" smtClean="0"/>
              <a:t>CTRL+X</a:t>
            </a:r>
            <a:endParaRPr lang="en-US" sz="1800" dirty="0"/>
          </a:p>
          <a:p>
            <a:pPr lvl="1">
              <a:spcBef>
                <a:spcPts val="0"/>
              </a:spcBef>
              <a:tabLst>
                <a:tab pos="2403872" algn="l"/>
              </a:tabLst>
            </a:pPr>
            <a:r>
              <a:rPr lang="en-US" dirty="0"/>
              <a:t>Copy  	</a:t>
            </a:r>
            <a:r>
              <a:rPr lang="en-US" dirty="0" smtClean="0"/>
              <a:t>	</a:t>
            </a:r>
            <a:r>
              <a:rPr lang="en-US" sz="1800" dirty="0" smtClean="0"/>
              <a:t>CTRL+C</a:t>
            </a:r>
            <a:endParaRPr lang="en-US" sz="1800" dirty="0"/>
          </a:p>
          <a:p>
            <a:pPr lvl="1">
              <a:spcBef>
                <a:spcPts val="0"/>
              </a:spcBef>
              <a:tabLst>
                <a:tab pos="2403872" algn="l"/>
              </a:tabLst>
            </a:pPr>
            <a:r>
              <a:rPr lang="en-US" dirty="0"/>
              <a:t>Paste  	</a:t>
            </a:r>
            <a:r>
              <a:rPr lang="en-US" dirty="0" smtClean="0"/>
              <a:t>	</a:t>
            </a:r>
            <a:r>
              <a:rPr lang="en-US" sz="1800" dirty="0" smtClean="0"/>
              <a:t>CTRL+V</a:t>
            </a:r>
            <a:endParaRPr lang="en-US" sz="1800" dirty="0"/>
          </a:p>
          <a:p>
            <a:pPr lvl="1">
              <a:spcBef>
                <a:spcPts val="0"/>
              </a:spcBef>
              <a:tabLst>
                <a:tab pos="2403872" algn="l"/>
              </a:tabLst>
            </a:pPr>
            <a:r>
              <a:rPr lang="en-US" dirty="0"/>
              <a:t>Paste special  	</a:t>
            </a:r>
            <a:r>
              <a:rPr lang="en-US" sz="1800" dirty="0"/>
              <a:t>CTRL+ALT+V</a:t>
            </a:r>
          </a:p>
          <a:p>
            <a:pPr lvl="1">
              <a:spcBef>
                <a:spcPts val="0"/>
              </a:spcBef>
              <a:tabLst>
                <a:tab pos="2403872" algn="l"/>
              </a:tabLst>
            </a:pPr>
            <a:r>
              <a:rPr lang="en-US" dirty="0"/>
              <a:t>New  	</a:t>
            </a:r>
            <a:r>
              <a:rPr lang="en-US" dirty="0" smtClean="0"/>
              <a:t>	</a:t>
            </a:r>
            <a:r>
              <a:rPr lang="en-US" sz="1800" dirty="0" smtClean="0"/>
              <a:t>CTRL+N</a:t>
            </a:r>
            <a:endParaRPr lang="en-US" sz="1800" dirty="0"/>
          </a:p>
          <a:p>
            <a:pPr lvl="1">
              <a:spcBef>
                <a:spcPts val="0"/>
              </a:spcBef>
              <a:tabLst>
                <a:tab pos="2403872" algn="l"/>
              </a:tabLst>
            </a:pPr>
            <a:r>
              <a:rPr lang="en-US" dirty="0"/>
              <a:t>Save  	</a:t>
            </a:r>
            <a:r>
              <a:rPr lang="en-US" dirty="0" smtClean="0"/>
              <a:t>	</a:t>
            </a:r>
            <a:r>
              <a:rPr lang="en-US" sz="1800" dirty="0" smtClean="0"/>
              <a:t>CTRL+S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macros?</a:t>
            </a:r>
            <a:r>
              <a:rPr lang="en-US" dirty="0">
                <a:solidFill>
                  <a:srgbClr val="0083C3"/>
                </a:solidFill>
              </a:rPr>
              <a:t/>
            </a:r>
            <a:br>
              <a:rPr lang="en-US" dirty="0">
                <a:solidFill>
                  <a:srgbClr val="0083C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 macros can be executed by assigning to a</a:t>
            </a:r>
          </a:p>
          <a:p>
            <a:pPr lvl="1"/>
            <a:r>
              <a:rPr lang="en-US" sz="2400" dirty="0"/>
              <a:t>Push button (AKA object)</a:t>
            </a:r>
          </a:p>
          <a:p>
            <a:pPr lvl="1"/>
            <a:r>
              <a:rPr lang="en-US" sz="2400" dirty="0"/>
              <a:t>Keyboard shortcut</a:t>
            </a:r>
          </a:p>
          <a:p>
            <a:r>
              <a:rPr lang="en-US" dirty="0"/>
              <a:t>Macros can execute a “sub macro”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1143000" y="742950"/>
            <a:ext cx="7620000" cy="1125358"/>
          </a:xfrm>
          <a:prstGeom prst="rect">
            <a:avLst/>
          </a:prstGeom>
        </p:spPr>
        <p:txBody>
          <a:bodyPr vert="horz" lIns="77925" tIns="38963" rIns="77925" bIns="38963" rtlCol="0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1" i="0" u="none" strike="noStrike" kern="1200" baseline="0" smtClean="0">
                <a:solidFill>
                  <a:srgbClr val="CB43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When do you use </a:t>
            </a:r>
          </a:p>
          <a:p>
            <a:r>
              <a:rPr lang="en-US" sz="3600" dirty="0" smtClean="0"/>
              <a:t>macros?</a:t>
            </a:r>
          </a:p>
          <a:p>
            <a:endParaRPr lang="en-US" sz="3200" b="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43000" y="1305629"/>
            <a:ext cx="4876800" cy="402216"/>
          </a:xfrm>
          <a:prstGeom prst="rect">
            <a:avLst/>
          </a:prstGeom>
        </p:spPr>
        <p:txBody>
          <a:bodyPr vert="horz" lIns="77925" tIns="38963" rIns="77925" bIns="38963" rtlCol="0">
            <a:noAutofit/>
          </a:bodyPr>
          <a:lstStyle>
            <a:defPPr>
              <a:defRPr lang="en-US"/>
            </a:defPPr>
            <a:lvl1pPr marL="0" algn="l" defTabSz="779252" rtl="0" eaLnBrk="1" latinLnBrk="0" hangingPunct="1">
              <a:defRPr sz="20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you use macros?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tedious, repetitive tasks </a:t>
            </a:r>
            <a:r>
              <a:rPr lang="en-US" dirty="0" smtClean="0"/>
              <a:t>you </a:t>
            </a:r>
            <a:r>
              <a:rPr lang="en-US" dirty="0"/>
              <a:t>want to simplify or automate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Format entire document (font, color, etc.)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Format columns or rows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Delete columns or rows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Insert columns or rows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Insert calculations or formulas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Merge/unmerge columns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Transform spreadsheet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you use macros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validate benefit elections using vendor and ADPR reports</a:t>
            </a:r>
          </a:p>
          <a:p>
            <a:pPr lvl="1"/>
            <a:r>
              <a:rPr lang="en-US" dirty="0"/>
              <a:t>Create an ADPR report in .csv format</a:t>
            </a:r>
          </a:p>
          <a:p>
            <a:pPr lvl="1"/>
            <a:r>
              <a:rPr lang="en-US" dirty="0"/>
              <a:t>Run a macro to combine the 2 reports</a:t>
            </a:r>
          </a:p>
          <a:p>
            <a:pPr lvl="1"/>
            <a:r>
              <a:rPr lang="en-US" dirty="0"/>
              <a:t>Run a macro to format the fields</a:t>
            </a:r>
          </a:p>
          <a:p>
            <a:pPr lvl="1"/>
            <a:r>
              <a:rPr lang="en-US" dirty="0"/>
              <a:t>Run a macro to reconcile the vendor data to the system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you use macros?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Analyze PTO balances against budget</a:t>
            </a:r>
          </a:p>
          <a:p>
            <a:r>
              <a:rPr lang="en-US" dirty="0"/>
              <a:t>Track employee costs by project</a:t>
            </a:r>
          </a:p>
          <a:p>
            <a:r>
              <a:rPr lang="en-US" dirty="0"/>
              <a:t>Create an EPIP file to load commissions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3463"/>
            <a:ext cx="2133600" cy="274637"/>
          </a:xfrm>
          <a:prstGeom prst="rect">
            <a:avLst/>
          </a:prstGeom>
        </p:spPr>
        <p:txBody>
          <a:bodyPr/>
          <a:lstStyle/>
          <a:p>
            <a:fld id="{B627AFAF-B224-574B-982D-9364E39D170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19350"/>
            <a:ext cx="3733800" cy="22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5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P_Orange  Color Palette">
  <a:themeElements>
    <a:clrScheme name="ADP">
      <a:dk1>
        <a:srgbClr val="6F6F73"/>
      </a:dk1>
      <a:lt1>
        <a:sysClr val="window" lastClr="FFFFFF"/>
      </a:lt1>
      <a:dk2>
        <a:srgbClr val="AAA9AA"/>
      </a:dk2>
      <a:lt2>
        <a:srgbClr val="FFFFFF"/>
      </a:lt2>
      <a:accent1>
        <a:srgbClr val="F9A11A"/>
      </a:accent1>
      <a:accent2>
        <a:srgbClr val="CB4399"/>
      </a:accent2>
      <a:accent3>
        <a:srgbClr val="64BEEB"/>
      </a:accent3>
      <a:accent4>
        <a:srgbClr val="C4DA5A"/>
      </a:accent4>
      <a:accent5>
        <a:srgbClr val="AAA9AA"/>
      </a:accent5>
      <a:accent6>
        <a:srgbClr val="BDBBBB"/>
      </a:accent6>
      <a:hlink>
        <a:srgbClr val="0000FF"/>
      </a:hlink>
      <a:folHlink>
        <a:srgbClr val="C4DA5A"/>
      </a:folHlink>
    </a:clrScheme>
    <a:fontScheme name="AD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77925" tIns="38963" rIns="77925" bIns="38963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ADP_PPT+Presentation+16x9</Template>
  <TotalTime>1160</TotalTime>
  <Words>630</Words>
  <Application>Microsoft Macintosh PowerPoint</Application>
  <PresentationFormat>On-screen Show (16:9)</PresentationFormat>
  <Paragraphs>143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ADP_Orange  Color Palette</vt:lpstr>
      <vt:lpstr>PowerPoint Presentation</vt:lpstr>
      <vt:lpstr>Agenda</vt:lpstr>
      <vt:lpstr>PowerPoint Presentation</vt:lpstr>
      <vt:lpstr>What are macros?</vt:lpstr>
      <vt:lpstr>What are macros? </vt:lpstr>
      <vt:lpstr>PowerPoint Presentation</vt:lpstr>
      <vt:lpstr>When do you use macros? </vt:lpstr>
      <vt:lpstr>When do you use macros?</vt:lpstr>
      <vt:lpstr>When do you use macros? </vt:lpstr>
      <vt:lpstr>Create a simple macro</vt:lpstr>
      <vt:lpstr>Record a macro </vt:lpstr>
      <vt:lpstr>Record a macro </vt:lpstr>
      <vt:lpstr>Record a macro </vt:lpstr>
      <vt:lpstr>Record a macro </vt:lpstr>
      <vt:lpstr>Record a macro </vt:lpstr>
      <vt:lpstr>Record a macro </vt:lpstr>
      <vt:lpstr>Review macro code </vt:lpstr>
      <vt:lpstr>Review macro code </vt:lpstr>
      <vt:lpstr>Execute a macro </vt:lpstr>
      <vt:lpstr>PowerPoint Presentation</vt:lpstr>
      <vt:lpstr>Complex macros</vt:lpstr>
      <vt:lpstr>Complex macros </vt:lpstr>
      <vt:lpstr>Complex macros – original file  </vt:lpstr>
      <vt:lpstr>Complex macros – final file  </vt:lpstr>
      <vt:lpstr>Complex macros  </vt:lpstr>
      <vt:lpstr>PowerPoint Presentation</vt:lpstr>
      <vt:lpstr>PowerPoint Presentation</vt:lpstr>
      <vt:lpstr>Questions</vt:lpstr>
      <vt:lpstr>RCM contact information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is Arial, 36pt Bold, Two Lines</dc:title>
  <dc:creator>Pereira, Paulo (ES)</dc:creator>
  <cp:lastModifiedBy>Dave Peña</cp:lastModifiedBy>
  <cp:revision>74</cp:revision>
  <dcterms:created xsi:type="dcterms:W3CDTF">2016-11-18T19:42:58Z</dcterms:created>
  <dcterms:modified xsi:type="dcterms:W3CDTF">2017-03-20T05:47:42Z</dcterms:modified>
</cp:coreProperties>
</file>