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0"/>
  </p:notesMasterIdLst>
  <p:handoutMasterIdLst>
    <p:handoutMasterId r:id="rId61"/>
  </p:handoutMasterIdLst>
  <p:sldIdLst>
    <p:sldId id="297" r:id="rId2"/>
    <p:sldId id="374" r:id="rId3"/>
    <p:sldId id="319" r:id="rId4"/>
    <p:sldId id="384" r:id="rId5"/>
    <p:sldId id="321" r:id="rId6"/>
    <p:sldId id="322" r:id="rId7"/>
    <p:sldId id="323" r:id="rId8"/>
    <p:sldId id="324" r:id="rId9"/>
    <p:sldId id="325" r:id="rId10"/>
    <p:sldId id="326" r:id="rId11"/>
    <p:sldId id="327" r:id="rId12"/>
    <p:sldId id="382" r:id="rId13"/>
    <p:sldId id="329" r:id="rId14"/>
    <p:sldId id="330" r:id="rId15"/>
    <p:sldId id="331" r:id="rId16"/>
    <p:sldId id="332" r:id="rId17"/>
    <p:sldId id="333" r:id="rId18"/>
    <p:sldId id="334" r:id="rId19"/>
    <p:sldId id="335" r:id="rId20"/>
    <p:sldId id="380" r:id="rId21"/>
    <p:sldId id="337" r:id="rId22"/>
    <p:sldId id="338" r:id="rId23"/>
    <p:sldId id="339" r:id="rId24"/>
    <p:sldId id="340" r:id="rId25"/>
    <p:sldId id="376"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78" r:id="rId39"/>
    <p:sldId id="355" r:id="rId40"/>
    <p:sldId id="356" r:id="rId41"/>
    <p:sldId id="357" r:id="rId42"/>
    <p:sldId id="358" r:id="rId43"/>
    <p:sldId id="359" r:id="rId44"/>
    <p:sldId id="360" r:id="rId45"/>
    <p:sldId id="361" r:id="rId46"/>
    <p:sldId id="362" r:id="rId47"/>
    <p:sldId id="363" r:id="rId48"/>
    <p:sldId id="386" r:id="rId49"/>
    <p:sldId id="365" r:id="rId50"/>
    <p:sldId id="366" r:id="rId51"/>
    <p:sldId id="367" r:id="rId52"/>
    <p:sldId id="368" r:id="rId53"/>
    <p:sldId id="369" r:id="rId54"/>
    <p:sldId id="370" r:id="rId55"/>
    <p:sldId id="371" r:id="rId56"/>
    <p:sldId id="372" r:id="rId57"/>
    <p:sldId id="373" r:id="rId58"/>
    <p:sldId id="313" r:id="rId59"/>
  </p:sldIdLst>
  <p:sldSz cx="9144000" cy="5143500" type="screen16x9"/>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64" userDrawn="1">
          <p15:clr>
            <a:srgbClr val="A4A3A4"/>
          </p15:clr>
        </p15:guide>
        <p15:guide id="2" pos="3120" userDrawn="1">
          <p15:clr>
            <a:srgbClr val="A4A3A4"/>
          </p15:clr>
        </p15:guide>
        <p15:guide id="4" orient="horz" pos="237" userDrawn="1">
          <p15:clr>
            <a:srgbClr val="A4A3A4"/>
          </p15:clr>
        </p15:guide>
        <p15:guide id="5" orient="horz" pos="1082" userDrawn="1">
          <p15:clr>
            <a:srgbClr val="A4A3A4"/>
          </p15:clr>
        </p15:guide>
        <p15:guide id="6" orient="horz" pos="180" userDrawn="1">
          <p15:clr>
            <a:srgbClr val="A4A3A4"/>
          </p15:clr>
        </p15:guide>
        <p15:guide id="7" orient="horz" pos="2861" userDrawn="1">
          <p15:clr>
            <a:srgbClr val="A4A3A4"/>
          </p15:clr>
        </p15:guide>
        <p15:guide id="9" pos="1152" userDrawn="1">
          <p15:clr>
            <a:srgbClr val="A4A3A4"/>
          </p15:clr>
        </p15:guide>
        <p15:guide id="10" pos="1178" userDrawn="1">
          <p15:clr>
            <a:srgbClr val="A4A3A4"/>
          </p15:clr>
        </p15:guide>
        <p15:guide id="11" pos="3216" userDrawn="1">
          <p15:clr>
            <a:srgbClr val="A4A3A4"/>
          </p15:clr>
        </p15:guide>
        <p15:guide id="12" pos="2157" userDrawn="1">
          <p15:clr>
            <a:srgbClr val="A4A3A4"/>
          </p15:clr>
        </p15:guide>
        <p15:guide id="13" pos="192" userDrawn="1">
          <p15:clr>
            <a:srgbClr val="A4A3A4"/>
          </p15:clr>
        </p15:guide>
        <p15:guide id="14" orient="horz" pos="1965" userDrawn="1">
          <p15:clr>
            <a:srgbClr val="A4A3A4"/>
          </p15:clr>
        </p15:guide>
        <p15:guide id="15" orient="horz" pos="1105" userDrawn="1">
          <p15:clr>
            <a:srgbClr val="A4A3A4"/>
          </p15:clr>
        </p15:guide>
        <p15:guide id="16" pos="2136" userDrawn="1">
          <p15:clr>
            <a:srgbClr val="A4A3A4"/>
          </p15:clr>
        </p15:guide>
        <p15:guide id="17" orient="horz" pos="1985"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398"/>
    <a:srgbClr val="BB4489"/>
    <a:srgbClr val="F1F1F1"/>
    <a:srgbClr val="E45923"/>
    <a:srgbClr val="F58B44"/>
    <a:srgbClr val="626262"/>
    <a:srgbClr val="F9A100"/>
    <a:srgbClr val="C4DA5A"/>
    <a:srgbClr val="64BEEB"/>
    <a:srgbClr val="F9A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autoAdjust="0"/>
    <p:restoredTop sz="94711" autoAdjust="0"/>
  </p:normalViewPr>
  <p:slideViewPr>
    <p:cSldViewPr>
      <p:cViewPr varScale="1">
        <p:scale>
          <a:sx n="148" d="100"/>
          <a:sy n="148" d="100"/>
        </p:scale>
        <p:origin x="-224" y="-112"/>
      </p:cViewPr>
      <p:guideLst>
        <p:guide orient="horz" pos="2964"/>
        <p:guide orient="horz" pos="237"/>
        <p:guide orient="horz" pos="1082"/>
        <p:guide orient="horz" pos="180"/>
        <p:guide orient="horz" pos="2861"/>
        <p:guide orient="horz" pos="1965"/>
        <p:guide orient="horz" pos="1105"/>
        <p:guide orient="horz" pos="1985"/>
        <p:guide pos="3120"/>
        <p:guide pos="1152"/>
        <p:guide pos="1178"/>
        <p:guide pos="3216"/>
        <p:guide pos="2157"/>
        <p:guide pos="192"/>
        <p:guide pos="21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2" d="100"/>
          <a:sy n="42" d="100"/>
        </p:scale>
        <p:origin x="-23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084BF-8812-4D1A-8E96-64A3ECC8F805}" type="datetimeFigureOut">
              <a:rPr lang="en-US" smtClean="0"/>
              <a:t>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BC377-C658-48EE-A3ED-55BE58CCD827}" type="slidenum">
              <a:rPr lang="en-US" smtClean="0"/>
              <a:t>‹#›</a:t>
            </a:fld>
            <a:endParaRPr lang="en-US"/>
          </a:p>
        </p:txBody>
      </p:sp>
    </p:spTree>
    <p:extLst>
      <p:ext uri="{BB962C8B-B14F-4D97-AF65-F5344CB8AC3E}">
        <p14:creationId xmlns:p14="http://schemas.microsoft.com/office/powerpoint/2010/main" val="355050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3D1F3-7776-44D4-8444-4C79620E38CB}" type="datetimeFigureOut">
              <a:rPr lang="en-US" smtClean="0"/>
              <a:t>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496D6-6586-4B24-9124-6E8C1B7EB125}" type="slidenum">
              <a:rPr lang="en-US" smtClean="0"/>
              <a:t>‹#›</a:t>
            </a:fld>
            <a:endParaRPr lang="en-US"/>
          </a:p>
        </p:txBody>
      </p:sp>
    </p:spTree>
    <p:extLst>
      <p:ext uri="{BB962C8B-B14F-4D97-AF65-F5344CB8AC3E}">
        <p14:creationId xmlns:p14="http://schemas.microsoft.com/office/powerpoint/2010/main" val="974427997"/>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  Introduce Agenda</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a:t>
            </a:fld>
            <a:endParaRPr lang="en-US"/>
          </a:p>
        </p:txBody>
      </p:sp>
    </p:spTree>
    <p:extLst>
      <p:ext uri="{BB962C8B-B14F-4D97-AF65-F5344CB8AC3E}">
        <p14:creationId xmlns:p14="http://schemas.microsoft.com/office/powerpoint/2010/main" val="36628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Anytime you have</a:t>
            </a:r>
            <a:r>
              <a:rPr lang="en-US" baseline="0" dirty="0" smtClean="0"/>
              <a:t> a spreadsheet where you want some fields to be unavailable for change.</a:t>
            </a:r>
            <a:endParaRPr lang="en-US" dirty="0" smtClean="0"/>
          </a:p>
        </p:txBody>
      </p:sp>
      <p:sp>
        <p:nvSpPr>
          <p:cNvPr id="4" name="Slide Number Placeholder 3"/>
          <p:cNvSpPr>
            <a:spLocks noGrp="1"/>
          </p:cNvSpPr>
          <p:nvPr>
            <p:ph type="sldNum" sz="quarter" idx="10"/>
          </p:nvPr>
        </p:nvSpPr>
        <p:spPr/>
        <p:txBody>
          <a:bodyPr/>
          <a:lstStyle/>
          <a:p>
            <a:fld id="{85E10F14-F02D-4145-A48C-C4708F3F7CC0}" type="slidenum">
              <a:rPr lang="en-US" smtClean="0"/>
              <a:t>14</a:t>
            </a:fld>
            <a:endParaRPr lang="en-US"/>
          </a:p>
        </p:txBody>
      </p:sp>
    </p:spTree>
    <p:extLst>
      <p:ext uri="{BB962C8B-B14F-4D97-AF65-F5344CB8AC3E}">
        <p14:creationId xmlns:p14="http://schemas.microsoft.com/office/powerpoint/2010/main" val="101310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Let’s say you’ve created a template, such as the Personal</a:t>
            </a:r>
            <a:r>
              <a:rPr lang="en-US" baseline="0" dirty="0" smtClean="0"/>
              <a:t> Action Form from the previous section. You’ve created cells with drop down values to select but there are other cells on the form that you don’t want users to be able to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15</a:t>
            </a:fld>
            <a:endParaRPr lang="en-US"/>
          </a:p>
        </p:txBody>
      </p:sp>
    </p:spTree>
    <p:extLst>
      <p:ext uri="{BB962C8B-B14F-4D97-AF65-F5344CB8AC3E}">
        <p14:creationId xmlns:p14="http://schemas.microsoft.com/office/powerpoint/2010/main" val="14897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you’ll highlight</a:t>
            </a:r>
            <a:r>
              <a:rPr lang="en-US" baseline="0" dirty="0" smtClean="0"/>
              <a:t> the cells you want to lock, right click, select Format Cells, then click on the Protection Tab. Inside the Protection tab are two options: locked cells and hidden cells. Click on ‘Locked’ and click ok. Then Protect the sheet. If you need to make a change say you selected a cell that you do want users to modify, just unprotect the sheet, highlight the cell where you want to remove the lock, right click, Format Cells, Protection and remove the checkbox next to lock cells. Click ok and re-protect the sheet.</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16</a:t>
            </a:fld>
            <a:endParaRPr lang="en-US"/>
          </a:p>
        </p:txBody>
      </p:sp>
    </p:spTree>
    <p:extLst>
      <p:ext uri="{BB962C8B-B14F-4D97-AF65-F5344CB8AC3E}">
        <p14:creationId xmlns:p14="http://schemas.microsoft.com/office/powerpoint/2010/main" val="88621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picture</a:t>
            </a:r>
            <a:r>
              <a:rPr lang="en-US" baseline="0" dirty="0" smtClean="0"/>
              <a:t> of the locked cell page under Format Cells, Protection tab. </a:t>
            </a:r>
            <a:r>
              <a:rPr lang="en-US" dirty="0" smtClean="0"/>
              <a:t>Note the locked checkbox.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17</a:t>
            </a:fld>
            <a:endParaRPr lang="en-US"/>
          </a:p>
        </p:txBody>
      </p:sp>
    </p:spTree>
    <p:extLst>
      <p:ext uri="{BB962C8B-B14F-4D97-AF65-F5344CB8AC3E}">
        <p14:creationId xmlns:p14="http://schemas.microsoft.com/office/powerpoint/2010/main" val="53961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locking or unlocking your cells, you’ll need to protect the sheet for</a:t>
            </a:r>
            <a:r>
              <a:rPr lang="en-US" baseline="0" dirty="0" smtClean="0"/>
              <a:t> the locked option to be active. Under the Review Tab at the top of your page, click on Protect Sheet. Be sure the Protect Worksheet and Contents of Locked Cells is checked.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18</a:t>
            </a:fld>
            <a:endParaRPr lang="en-US"/>
          </a:p>
        </p:txBody>
      </p:sp>
    </p:spTree>
    <p:extLst>
      <p:ext uri="{BB962C8B-B14F-4D97-AF65-F5344CB8AC3E}">
        <p14:creationId xmlns:p14="http://schemas.microsoft.com/office/powerpoint/2010/main" val="286625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Enter a password</a:t>
            </a:r>
            <a:r>
              <a:rPr lang="en-US" baseline="0" dirty="0" smtClean="0"/>
              <a:t> in the Unprotect Sheet field. Another field will appear for you to verify the password. Click ‘OK’ </a:t>
            </a:r>
            <a:r>
              <a:rPr lang="en-US" dirty="0" smtClean="0"/>
              <a:t>Your form is now protected against</a:t>
            </a:r>
            <a:r>
              <a:rPr lang="en-US" baseline="0" dirty="0" smtClean="0"/>
              <a:t> unwanted entry while allowing entry in appropriate fields. As a note – use a password you’ll remember or write it down. There’s no way to unprotect the sheet if you lose the password!!</a:t>
            </a:r>
            <a:endParaRPr lang="en-US" dirty="0" smtClean="0"/>
          </a:p>
          <a:p>
            <a:endParaRPr lang="en-US" dirty="0" smtClean="0"/>
          </a:p>
          <a:p>
            <a:r>
              <a:rPr lang="en-US" dirty="0" smtClean="0"/>
              <a:t>Ok – now that you’ve learned</a:t>
            </a:r>
            <a:r>
              <a:rPr lang="en-US" baseline="0" dirty="0" smtClean="0"/>
              <a:t> how to lock cells and protect your worksheet, Rita is going to share some cool Excel functions with you.</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19</a:t>
            </a:fld>
            <a:endParaRPr lang="en-US"/>
          </a:p>
        </p:txBody>
      </p:sp>
    </p:spTree>
    <p:extLst>
      <p:ext uri="{BB962C8B-B14F-4D97-AF65-F5344CB8AC3E}">
        <p14:creationId xmlns:p14="http://schemas.microsoft.com/office/powerpoint/2010/main" val="310591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5">
              <a:defRPr/>
            </a:pPr>
            <a:r>
              <a:rPr lang="en-US" dirty="0" smtClean="0"/>
              <a:t>What is a Function?  Basically – it a programming sentence that caries out a specific task.   </a:t>
            </a:r>
          </a:p>
          <a:p>
            <a:pPr defTabSz="462005">
              <a:defRPr/>
            </a:pPr>
            <a:endParaRPr lang="en-US" dirty="0" smtClean="0"/>
          </a:p>
          <a:p>
            <a:pPr defTabSz="462005">
              <a:defRPr/>
            </a:pPr>
            <a:endParaRPr lang="en-US" baseline="0" dirty="0" smtClean="0"/>
          </a:p>
        </p:txBody>
      </p:sp>
      <p:sp>
        <p:nvSpPr>
          <p:cNvPr id="4" name="Slide Number Placeholder 3"/>
          <p:cNvSpPr>
            <a:spLocks noGrp="1"/>
          </p:cNvSpPr>
          <p:nvPr>
            <p:ph type="sldNum" sz="quarter" idx="10"/>
          </p:nvPr>
        </p:nvSpPr>
        <p:spPr/>
        <p:txBody>
          <a:bodyPr/>
          <a:lstStyle/>
          <a:p>
            <a:fld id="{85E10F14-F02D-4145-A48C-C4708F3F7CC0}" type="slidenum">
              <a:rPr lang="en-US" smtClean="0"/>
              <a:t>21</a:t>
            </a:fld>
            <a:endParaRPr lang="en-US"/>
          </a:p>
        </p:txBody>
      </p:sp>
    </p:spTree>
    <p:extLst>
      <p:ext uri="{BB962C8B-B14F-4D97-AF65-F5344CB8AC3E}">
        <p14:creationId xmlns:p14="http://schemas.microsoft.com/office/powerpoint/2010/main" val="304439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  In</a:t>
            </a:r>
            <a:r>
              <a:rPr lang="en-US" baseline="0" dirty="0" smtClean="0"/>
              <a:t> this sentence – the task is:  if A2 data fits the criteria, then enter HCE, otherwise/else, leave the cell blank.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22</a:t>
            </a:fld>
            <a:endParaRPr lang="en-US"/>
          </a:p>
        </p:txBody>
      </p:sp>
    </p:spTree>
    <p:extLst>
      <p:ext uri="{BB962C8B-B14F-4D97-AF65-F5344CB8AC3E}">
        <p14:creationId xmlns:p14="http://schemas.microsoft.com/office/powerpoint/2010/main" val="251229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from slide.   Finish with: In this sentence, there are only two options – true or false.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23</a:t>
            </a:fld>
            <a:endParaRPr lang="en-US"/>
          </a:p>
        </p:txBody>
      </p:sp>
    </p:spTree>
    <p:extLst>
      <p:ext uri="{BB962C8B-B14F-4D97-AF65-F5344CB8AC3E}">
        <p14:creationId xmlns:p14="http://schemas.microsoft.com/office/powerpoint/2010/main" val="59885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    This sentence</a:t>
            </a:r>
            <a:r>
              <a:rPr lang="en-US" baseline="0" dirty="0" smtClean="0"/>
              <a:t> provides one result – what number day of the week is that date.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5E10F14-F02D-4145-A48C-C4708F3F7CC0}" type="slidenum">
              <a:rPr lang="en-US" smtClean="0"/>
              <a:t>24</a:t>
            </a:fld>
            <a:endParaRPr lang="en-US"/>
          </a:p>
        </p:txBody>
      </p:sp>
    </p:spTree>
    <p:extLst>
      <p:ext uri="{BB962C8B-B14F-4D97-AF65-F5344CB8AC3E}">
        <p14:creationId xmlns:p14="http://schemas.microsoft.com/office/powerpoint/2010/main" val="182229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Rita:</a:t>
            </a:r>
          </a:p>
          <a:p>
            <a:r>
              <a:rPr lang="en-US" baseline="0" dirty="0" smtClean="0"/>
              <a:t>Drop downs are lovely little things that allow you to have some measure of control over data entry – which will help ensure accuracy and consistency across your </a:t>
            </a:r>
            <a:r>
              <a:rPr lang="en-US" dirty="0" smtClean="0"/>
              <a:t>Team, Group or Your O</a:t>
            </a:r>
            <a:r>
              <a:rPr lang="en-US" baseline="0" dirty="0" smtClean="0"/>
              <a:t>rganization!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a:t>
            </a:fld>
            <a:endParaRPr lang="en-US"/>
          </a:p>
        </p:txBody>
      </p:sp>
    </p:spTree>
    <p:extLst>
      <p:ext uri="{BB962C8B-B14F-4D97-AF65-F5344CB8AC3E}">
        <p14:creationId xmlns:p14="http://schemas.microsoft.com/office/powerpoint/2010/main" val="195099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talk about Pivot Tables.</a:t>
            </a:r>
            <a:r>
              <a:rPr lang="en-US" baseline="0" dirty="0" smtClean="0"/>
              <a:t> </a:t>
            </a:r>
            <a:r>
              <a:rPr lang="en-US" dirty="0" smtClean="0"/>
              <a:t>I’m going</a:t>
            </a:r>
            <a:r>
              <a:rPr lang="en-US" baseline="0" dirty="0" smtClean="0"/>
              <a:t> to show you some examples of when a pivot table would be useful and how to use them, then finish with how to create a chart representing the data from your table.</a:t>
            </a:r>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26</a:t>
            </a:fld>
            <a:endParaRPr lang="en-US"/>
          </a:p>
        </p:txBody>
      </p:sp>
    </p:spTree>
    <p:extLst>
      <p:ext uri="{BB962C8B-B14F-4D97-AF65-F5344CB8AC3E}">
        <p14:creationId xmlns:p14="http://schemas.microsoft.com/office/powerpoint/2010/main" val="176835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Pivot tables are very useful when you have a large amount of data that you need to summarize in a particular fashion.</a:t>
            </a:r>
            <a:r>
              <a:rPr lang="en-US" baseline="0" dirty="0" smtClean="0"/>
              <a:t> For example, you might need to organize earnings during a specific period to show who earned what or how much was paid each pay period. Or maybe you need to identify all which employees had earnings for a specific earnings code, over a specific period. Pivot tables will help you summarize the data needed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27</a:t>
            </a:fld>
            <a:endParaRPr lang="en-US"/>
          </a:p>
        </p:txBody>
      </p:sp>
    </p:spTree>
    <p:extLst>
      <p:ext uri="{BB962C8B-B14F-4D97-AF65-F5344CB8AC3E}">
        <p14:creationId xmlns:p14="http://schemas.microsoft.com/office/powerpoint/2010/main" val="72379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Let’s say you’ve been asked to provide a report, by </a:t>
            </a:r>
            <a:r>
              <a:rPr lang="en-US" dirty="0" err="1" smtClean="0"/>
              <a:t>paygroup</a:t>
            </a:r>
            <a:r>
              <a:rPr lang="en-US" dirty="0" smtClean="0"/>
              <a:t> and employee status, showing gross earnings</a:t>
            </a:r>
            <a:r>
              <a:rPr lang="en-US" baseline="0" dirty="0" smtClean="0"/>
              <a:t> by </a:t>
            </a:r>
            <a:r>
              <a:rPr lang="en-US" baseline="0" dirty="0" err="1" smtClean="0"/>
              <a:t>checkdate</a:t>
            </a:r>
            <a:r>
              <a:rPr lang="en-US" baseline="0" dirty="0" smtClean="0"/>
              <a:t>. You’ve created an ADPR report of all earnings and also included the employee status field. You now have a very large report containing all the information needed. Save the report as an excel file. This is your master data file.</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28</a:t>
            </a:fld>
            <a:endParaRPr lang="en-US"/>
          </a:p>
        </p:txBody>
      </p:sp>
    </p:spTree>
    <p:extLst>
      <p:ext uri="{BB962C8B-B14F-4D97-AF65-F5344CB8AC3E}">
        <p14:creationId xmlns:p14="http://schemas.microsoft.com/office/powerpoint/2010/main" val="3129787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highlight all of the rows of data you want included in your report, then click Insert and click on Pivot Table.  A box will open with the data range you highlighted shown in the Table Range box. In the next section, New Worksheet should be checked. As a note, you always want to select new worksheet so your master data file remains unchanged. After verifying the range and new worksheet, click OK</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29</a:t>
            </a:fld>
            <a:endParaRPr lang="en-US"/>
          </a:p>
        </p:txBody>
      </p:sp>
    </p:spTree>
    <p:extLst>
      <p:ext uri="{BB962C8B-B14F-4D97-AF65-F5344CB8AC3E}">
        <p14:creationId xmlns:p14="http://schemas.microsoft.com/office/powerpoint/2010/main" val="2099613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A</a:t>
            </a:r>
            <a:r>
              <a:rPr lang="en-US" baseline="0" dirty="0" smtClean="0"/>
              <a:t> Layout box opens where you will define the layout of your report. For our example, we know we might need to report data separately by </a:t>
            </a:r>
            <a:r>
              <a:rPr lang="en-US" baseline="0" dirty="0" err="1" smtClean="0"/>
              <a:t>paygroup</a:t>
            </a:r>
            <a:r>
              <a:rPr lang="en-US" baseline="0" dirty="0" smtClean="0"/>
              <a:t> and employee status so we’ll drag those fields to the Report Filter box. We want to list earnings by check date so we’ll drag ‘check </a:t>
            </a:r>
            <a:r>
              <a:rPr lang="en-US" baseline="0" dirty="0" err="1" smtClean="0"/>
              <a:t>dt</a:t>
            </a:r>
            <a:r>
              <a:rPr lang="en-US" baseline="0" dirty="0" smtClean="0"/>
              <a:t>’ to the Column Label box. Since we want to show earnings by employee, we’ll drag File </a:t>
            </a:r>
            <a:r>
              <a:rPr lang="en-US" baseline="0" dirty="0" err="1" smtClean="0"/>
              <a:t>Nbr</a:t>
            </a:r>
            <a:r>
              <a:rPr lang="en-US" baseline="0" dirty="0" smtClean="0"/>
              <a:t> to the Row Label Box, and then, since we want to display earnings, we’ll ‘Earnings’ to the Value box.  The pivot spreadsheet will create as you drag fields to the Layout box. Note: check the data in the values section of the spreadsheet. If it needs a different calculation, right click in the data, choose ‘Summarize Values By’ then select the calculation desired (sum, count, average, etc.).</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30</a:t>
            </a:fld>
            <a:endParaRPr lang="en-US"/>
          </a:p>
        </p:txBody>
      </p:sp>
    </p:spTree>
    <p:extLst>
      <p:ext uri="{BB962C8B-B14F-4D97-AF65-F5344CB8AC3E}">
        <p14:creationId xmlns:p14="http://schemas.microsoft.com/office/powerpoint/2010/main" val="304780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the result, you’ll see the weekly earnings have been summarized by employee, by check date. Also, you’ll see </a:t>
            </a:r>
            <a:r>
              <a:rPr lang="en-US" baseline="0" dirty="0" err="1" smtClean="0"/>
              <a:t>Paygroup</a:t>
            </a:r>
            <a:r>
              <a:rPr lang="en-US" baseline="0" dirty="0" smtClean="0"/>
              <a:t> and </a:t>
            </a:r>
            <a:r>
              <a:rPr lang="en-US" baseline="0" dirty="0" err="1" smtClean="0"/>
              <a:t>Empl</a:t>
            </a:r>
            <a:r>
              <a:rPr lang="en-US" baseline="0" dirty="0" smtClean="0"/>
              <a:t> Status in the top left column with the current selection.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31</a:t>
            </a:fld>
            <a:endParaRPr lang="en-US"/>
          </a:p>
        </p:txBody>
      </p:sp>
    </p:spTree>
    <p:extLst>
      <p:ext uri="{BB962C8B-B14F-4D97-AF65-F5344CB8AC3E}">
        <p14:creationId xmlns:p14="http://schemas.microsoft.com/office/powerpoint/2010/main" val="260663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say you provide the report and they want more data! Now they want to know what the detail</a:t>
            </a:r>
            <a:r>
              <a:rPr lang="en-US" baseline="0" dirty="0" smtClean="0"/>
              <a:t> of earnings and request that hours be added. In the Pivot Table Layout box, drag </a:t>
            </a:r>
            <a:r>
              <a:rPr lang="en-US" baseline="0" dirty="0" err="1" smtClean="0"/>
              <a:t>earncd</a:t>
            </a:r>
            <a:r>
              <a:rPr lang="en-US" baseline="0" dirty="0" smtClean="0"/>
              <a:t> into the Row Labels box, right under file number, and drag </a:t>
            </a:r>
            <a:r>
              <a:rPr lang="en-US" baseline="0" dirty="0" err="1" smtClean="0"/>
              <a:t>AL_hours</a:t>
            </a:r>
            <a:r>
              <a:rPr lang="en-US" baseline="0" dirty="0" smtClean="0"/>
              <a:t> into the Values box. Be sure that the sum is selected!!</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32</a:t>
            </a:fld>
            <a:endParaRPr lang="en-US"/>
          </a:p>
        </p:txBody>
      </p:sp>
    </p:spTree>
    <p:extLst>
      <p:ext uri="{BB962C8B-B14F-4D97-AF65-F5344CB8AC3E}">
        <p14:creationId xmlns:p14="http://schemas.microsoft.com/office/powerpoint/2010/main" val="2764799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report displays the detail of the earnings and hours by employee for each check date.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33</a:t>
            </a:fld>
            <a:endParaRPr lang="en-US"/>
          </a:p>
        </p:txBody>
      </p:sp>
    </p:spTree>
    <p:extLst>
      <p:ext uri="{BB962C8B-B14F-4D97-AF65-F5344CB8AC3E}">
        <p14:creationId xmlns:p14="http://schemas.microsoft.com/office/powerpoint/2010/main" val="400415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Ok – so you’ve presented that and now management</a:t>
            </a:r>
            <a:r>
              <a:rPr lang="en-US" baseline="0" dirty="0" smtClean="0"/>
              <a:t> </a:t>
            </a:r>
            <a:r>
              <a:rPr lang="en-US" dirty="0" smtClean="0"/>
              <a:t>is really excited. Can you provide a report identifying</a:t>
            </a:r>
            <a:r>
              <a:rPr lang="en-US" baseline="0" dirty="0" smtClean="0"/>
              <a:t> the employees who were paid specific earnings each week? No problem. Back to your Layout box, just move </a:t>
            </a:r>
            <a:r>
              <a:rPr lang="en-US" baseline="0" dirty="0" err="1" smtClean="0"/>
              <a:t>erncd</a:t>
            </a:r>
            <a:r>
              <a:rPr lang="en-US" baseline="0" dirty="0" smtClean="0"/>
              <a:t> on top of </a:t>
            </a:r>
            <a:r>
              <a:rPr lang="en-US" baseline="0" dirty="0" err="1" smtClean="0"/>
              <a:t>file_nbr</a:t>
            </a:r>
            <a:r>
              <a:rPr lang="en-US" baseline="0" dirty="0" smtClean="0"/>
              <a:t> which changes the primary sort to earnings code, then employee. The report now provides detail of employees who were paid specific earnings, by week. </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34</a:t>
            </a:fld>
            <a:endParaRPr lang="en-US"/>
          </a:p>
        </p:txBody>
      </p:sp>
    </p:spTree>
    <p:extLst>
      <p:ext uri="{BB962C8B-B14F-4D97-AF65-F5344CB8AC3E}">
        <p14:creationId xmlns:p14="http://schemas.microsoft.com/office/powerpoint/2010/main" val="3200183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Now, after you’ve created your report, you’re</a:t>
            </a:r>
            <a:r>
              <a:rPr lang="en-US" baseline="0" dirty="0" smtClean="0"/>
              <a:t> asked to provide a chart showing total earnings by check date for an executive management meeting. No problem. Again, select the data on your master data spreadsheet, click on Insert and select Pivot Chart.  A new Layout box will open.</a:t>
            </a:r>
            <a:endParaRPr lang="en-US" dirty="0" smtClean="0"/>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35</a:t>
            </a:fld>
            <a:endParaRPr lang="en-US"/>
          </a:p>
        </p:txBody>
      </p:sp>
    </p:spTree>
    <p:extLst>
      <p:ext uri="{BB962C8B-B14F-4D97-AF65-F5344CB8AC3E}">
        <p14:creationId xmlns:p14="http://schemas.microsoft.com/office/powerpoint/2010/main" val="45856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5">
              <a:defRPr/>
            </a:pPr>
            <a:r>
              <a:rPr lang="en-US" dirty="0" smtClean="0"/>
              <a:t>When would you use a drop down list</a:t>
            </a:r>
            <a:r>
              <a:rPr lang="en-US" baseline="0" dirty="0" smtClean="0"/>
              <a:t>?  Drop down lists are typically found on forms that users or managers need to complete.  Drop downs restrict the available values a user can enter in a cell, providing only those values used within your organization….otherwise know as “valid” values!  </a:t>
            </a:r>
            <a:r>
              <a:rPr lang="en-US" dirty="0" smtClean="0"/>
              <a:t> </a:t>
            </a:r>
          </a:p>
          <a:p>
            <a:pPr defTabSz="462005">
              <a:defRPr/>
            </a:pPr>
            <a:endParaRPr lang="en-US" dirty="0" smtClean="0"/>
          </a:p>
          <a:p>
            <a:pPr defTabSz="462005">
              <a:defRPr/>
            </a:pPr>
            <a:r>
              <a:rPr lang="en-US" dirty="0" smtClean="0"/>
              <a:t>Drop Down lists ensure that all users use the appropriate </a:t>
            </a:r>
            <a:r>
              <a:rPr lang="en-US" baseline="0" dirty="0" smtClean="0"/>
              <a:t>data in cells; they eliminate misspellings, multiple abbreviations for the same entry and values that do not exist or are no longer “valid” due to changes within your organization.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6</a:t>
            </a:fld>
            <a:endParaRPr lang="en-US"/>
          </a:p>
        </p:txBody>
      </p:sp>
    </p:spTree>
    <p:extLst>
      <p:ext uri="{BB962C8B-B14F-4D97-AF65-F5344CB8AC3E}">
        <p14:creationId xmlns:p14="http://schemas.microsoft.com/office/powerpoint/2010/main" val="1753673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 may want to filter</a:t>
            </a:r>
            <a:r>
              <a:rPr lang="en-US" baseline="0" dirty="0" smtClean="0"/>
              <a:t> by </a:t>
            </a:r>
            <a:r>
              <a:rPr lang="en-US" baseline="0" dirty="0" err="1" smtClean="0"/>
              <a:t>paygroup</a:t>
            </a:r>
            <a:r>
              <a:rPr lang="en-US" baseline="0" dirty="0" smtClean="0"/>
              <a:t>, drag </a:t>
            </a:r>
            <a:r>
              <a:rPr lang="en-US" baseline="0" dirty="0" err="1" smtClean="0"/>
              <a:t>Paygroup</a:t>
            </a:r>
            <a:r>
              <a:rPr lang="en-US" baseline="0" dirty="0" smtClean="0"/>
              <a:t> into the report filter. We want to show total earnings by check date so we’ll drag check date to the Axis field, to list the dates across the bottom of the chart, and then drag Earnings to the Values field.</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36</a:t>
            </a:fld>
            <a:endParaRPr lang="en-US"/>
          </a:p>
        </p:txBody>
      </p:sp>
    </p:spTree>
    <p:extLst>
      <p:ext uri="{BB962C8B-B14F-4D97-AF65-F5344CB8AC3E}">
        <p14:creationId xmlns:p14="http://schemas.microsoft.com/office/powerpoint/2010/main" val="13043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completed chart displays total earnings by check date, filtered by </a:t>
            </a:r>
            <a:r>
              <a:rPr lang="en-US" dirty="0" err="1" smtClean="0"/>
              <a:t>paygroup</a:t>
            </a:r>
            <a:r>
              <a:rPr lang="en-US" dirty="0" smtClean="0"/>
              <a:t>.  As you can see, pivot</a:t>
            </a:r>
            <a:r>
              <a:rPr lang="en-US" baseline="0" dirty="0" smtClean="0"/>
              <a:t> tables and charts can help you provide meaningful reports in multiple different groupings, using the same data source. Now Rita is going to show you another handy tool – </a:t>
            </a:r>
            <a:r>
              <a:rPr lang="en-US" baseline="0" dirty="0" err="1" smtClean="0"/>
              <a:t>Vlookups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37</a:t>
            </a:fld>
            <a:endParaRPr lang="en-US"/>
          </a:p>
        </p:txBody>
      </p:sp>
    </p:spTree>
    <p:extLst>
      <p:ext uri="{BB962C8B-B14F-4D97-AF65-F5344CB8AC3E}">
        <p14:creationId xmlns:p14="http://schemas.microsoft.com/office/powerpoint/2010/main" val="299884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Lookups – or </a:t>
            </a:r>
            <a:r>
              <a:rPr lang="en-US" dirty="0" err="1" smtClean="0"/>
              <a:t>VLookups</a:t>
            </a:r>
            <a:r>
              <a:rPr lang="en-US" dirty="0" smtClean="0"/>
              <a:t> as they are commonly called, come in handy when you need</a:t>
            </a:r>
            <a:r>
              <a:rPr lang="en-US" baseline="0" dirty="0" smtClean="0"/>
              <a:t> to</a:t>
            </a:r>
            <a:r>
              <a:rPr lang="en-US" dirty="0" smtClean="0"/>
              <a:t>:</a:t>
            </a:r>
          </a:p>
          <a:p>
            <a:r>
              <a:rPr lang="en-US" dirty="0" smtClean="0"/>
              <a:t>	comparing files to determine</a:t>
            </a:r>
            <a:r>
              <a:rPr lang="en-US" baseline="0" dirty="0" smtClean="0"/>
              <a:t> what might be missing in one of them</a:t>
            </a:r>
          </a:p>
          <a:p>
            <a:r>
              <a:rPr lang="en-US" baseline="0" dirty="0" smtClean="0"/>
              <a:t>	bring </a:t>
            </a:r>
            <a:r>
              <a:rPr lang="en-US" dirty="0" smtClean="0"/>
              <a:t>missing data into your spreadsheet from</a:t>
            </a:r>
            <a:r>
              <a:rPr lang="en-US" baseline="0" dirty="0" smtClean="0"/>
              <a:t> a different file, workbook or </a:t>
            </a:r>
            <a:r>
              <a:rPr lang="en-US" dirty="0" smtClean="0"/>
              <a:t>spreadsheet</a:t>
            </a:r>
          </a:p>
          <a:p>
            <a:r>
              <a:rPr lang="en-US" dirty="0" smtClean="0"/>
              <a:t>	validate</a:t>
            </a:r>
            <a:r>
              <a:rPr lang="en-US" baseline="0" dirty="0" smtClean="0"/>
              <a:t> data accuracy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5E10F14-F02D-4145-A48C-C4708F3F7CC0}" type="slidenum">
              <a:rPr lang="en-US" smtClean="0"/>
              <a:t>39</a:t>
            </a:fld>
            <a:endParaRPr lang="en-US"/>
          </a:p>
        </p:txBody>
      </p:sp>
    </p:spTree>
    <p:extLst>
      <p:ext uri="{BB962C8B-B14F-4D97-AF65-F5344CB8AC3E}">
        <p14:creationId xmlns:p14="http://schemas.microsoft.com/office/powerpoint/2010/main" val="653289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allow you to add data – such as PR file number for bonus files; </a:t>
            </a:r>
            <a:r>
              <a:rPr lang="en-US" baseline="0" dirty="0" err="1" smtClean="0"/>
              <a:t>vlookups</a:t>
            </a:r>
            <a:r>
              <a:rPr lang="en-US" baseline="0" dirty="0" smtClean="0"/>
              <a:t> also work well for validation of data from a master file to a working file. (Read from slide)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40</a:t>
            </a:fld>
            <a:endParaRPr lang="en-US"/>
          </a:p>
        </p:txBody>
      </p:sp>
    </p:spTree>
    <p:extLst>
      <p:ext uri="{BB962C8B-B14F-4D97-AF65-F5344CB8AC3E}">
        <p14:creationId xmlns:p14="http://schemas.microsoft.com/office/powerpoint/2010/main" val="176724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p>
          <a:p>
            <a:endParaRPr lang="en-US" dirty="0" smtClean="0"/>
          </a:p>
          <a:p>
            <a:r>
              <a:rPr lang="en-US" dirty="0" smtClean="0"/>
              <a:t>False searches</a:t>
            </a:r>
            <a:r>
              <a:rPr lang="en-US" baseline="0" dirty="0" smtClean="0"/>
              <a:t> on the exact value; true provides the closest value (where data is sorted numerically, alphabetically, etc.).  This sentence looks up the data in a cell in another spreadsheet.</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41</a:t>
            </a:fld>
            <a:endParaRPr lang="en-US"/>
          </a:p>
        </p:txBody>
      </p:sp>
    </p:spTree>
    <p:extLst>
      <p:ext uri="{BB962C8B-B14F-4D97-AF65-F5344CB8AC3E}">
        <p14:creationId xmlns:p14="http://schemas.microsoft.com/office/powerpoint/2010/main" val="2484065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have </a:t>
            </a:r>
            <a:r>
              <a:rPr lang="en-US" dirty="0" err="1" smtClean="0"/>
              <a:t>EmplID</a:t>
            </a:r>
            <a:r>
              <a:rPr lang="en-US" baseline="0" dirty="0" smtClean="0"/>
              <a:t> on a Bonus file, but not PR File number, which is needed for payroll processing.  We will use two spreadsheets to pull the file number over and add it to the </a:t>
            </a:r>
            <a:r>
              <a:rPr lang="en-US" baseline="0" dirty="0" err="1" smtClean="0"/>
              <a:t>EmplID</a:t>
            </a:r>
            <a:r>
              <a:rPr lang="en-US" baseline="0" dirty="0" smtClean="0"/>
              <a:t>/Bonus spreadsheet.</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42</a:t>
            </a:fld>
            <a:endParaRPr lang="en-US"/>
          </a:p>
        </p:txBody>
      </p:sp>
    </p:spTree>
    <p:extLst>
      <p:ext uri="{BB962C8B-B14F-4D97-AF65-F5344CB8AC3E}">
        <p14:creationId xmlns:p14="http://schemas.microsoft.com/office/powerpoint/2010/main" val="1336207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Formulas Tab, then Lookup and Reference, then </a:t>
            </a:r>
            <a:r>
              <a:rPr lang="en-US" dirty="0" err="1" smtClean="0"/>
              <a:t>Vlook</a:t>
            </a:r>
            <a:r>
              <a:rPr lang="en-US" baseline="0" dirty="0" err="1" smtClean="0"/>
              <a:t>up</a:t>
            </a:r>
            <a:r>
              <a:rPr lang="en-US" baseline="0" dirty="0" smtClean="0"/>
              <a:t>;  T</a:t>
            </a:r>
            <a:r>
              <a:rPr lang="en-US" dirty="0" smtClean="0"/>
              <a:t>he</a:t>
            </a:r>
            <a:r>
              <a:rPr lang="en-US" baseline="0" dirty="0" smtClean="0"/>
              <a:t> function arguments dialog box looks like this.  Scary?  Not really.  Let’s look at the individual components and what they mean.</a:t>
            </a:r>
            <a:endParaRPr lang="en-US" dirty="0"/>
          </a:p>
        </p:txBody>
      </p:sp>
      <p:sp>
        <p:nvSpPr>
          <p:cNvPr id="4" name="Slide Number Placeholder 3"/>
          <p:cNvSpPr>
            <a:spLocks noGrp="1"/>
          </p:cNvSpPr>
          <p:nvPr>
            <p:ph type="sldNum" sz="quarter" idx="10"/>
          </p:nvPr>
        </p:nvSpPr>
        <p:spPr/>
        <p:txBody>
          <a:bodyPr/>
          <a:lstStyle/>
          <a:p>
            <a:fld id="{1B7F89C4-F298-6C43-8C99-23118B33F7FF}" type="slidenum">
              <a:rPr lang="en-US" smtClean="0"/>
              <a:t>43</a:t>
            </a:fld>
            <a:endParaRPr lang="en-US"/>
          </a:p>
        </p:txBody>
      </p:sp>
    </p:spTree>
    <p:extLst>
      <p:ext uri="{BB962C8B-B14F-4D97-AF65-F5344CB8AC3E}">
        <p14:creationId xmlns:p14="http://schemas.microsoft.com/office/powerpoint/2010/main" val="223865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Lookup</a:t>
            </a:r>
            <a:r>
              <a:rPr lang="en-US" baseline="0" dirty="0" smtClean="0"/>
              <a:t> Value – is the “what am I looking for?” and must exist in both places (worksheet, spreadsheet, workbook).</a:t>
            </a:r>
          </a:p>
          <a:p>
            <a:r>
              <a:rPr lang="en-US" dirty="0" smtClean="0"/>
              <a:t>Table Array</a:t>
            </a:r>
            <a:r>
              <a:rPr lang="en-US" baseline="0" dirty="0" smtClean="0"/>
              <a:t> – is where you look for the value (above) – where do you want me to look?  </a:t>
            </a:r>
            <a:r>
              <a:rPr lang="en-US" b="1" baseline="0" dirty="0" smtClean="0">
                <a:solidFill>
                  <a:srgbClr val="FF0000"/>
                </a:solidFill>
              </a:rPr>
              <a:t>Absolute values are exact matches</a:t>
            </a:r>
          </a:p>
          <a:p>
            <a:r>
              <a:rPr lang="en-US" baseline="0" dirty="0" smtClean="0"/>
              <a:t>Column Index Number – what column in the Table Array do you want to be returned?</a:t>
            </a:r>
          </a:p>
          <a:p>
            <a:r>
              <a:rPr lang="en-US" baseline="0" dirty="0" err="1" smtClean="0"/>
              <a:t>Range_Lookup</a:t>
            </a:r>
            <a:r>
              <a:rPr lang="en-US" baseline="0" dirty="0" smtClean="0"/>
              <a:t> – </a:t>
            </a:r>
            <a:r>
              <a:rPr lang="en-US" b="1" baseline="0" dirty="0" smtClean="0"/>
              <a:t>especially in cases like this, “false” tells the system it must look for an exact match! </a:t>
            </a:r>
            <a:endParaRPr lang="en-US" b="1" dirty="0"/>
          </a:p>
        </p:txBody>
      </p:sp>
      <p:sp>
        <p:nvSpPr>
          <p:cNvPr id="4" name="Slide Number Placeholder 3"/>
          <p:cNvSpPr>
            <a:spLocks noGrp="1"/>
          </p:cNvSpPr>
          <p:nvPr>
            <p:ph type="sldNum" sz="quarter" idx="10"/>
          </p:nvPr>
        </p:nvSpPr>
        <p:spPr/>
        <p:txBody>
          <a:bodyPr/>
          <a:lstStyle/>
          <a:p>
            <a:fld id="{85E10F14-F02D-4145-A48C-C4708F3F7CC0}" type="slidenum">
              <a:rPr lang="en-US" smtClean="0"/>
              <a:t>44</a:t>
            </a:fld>
            <a:endParaRPr lang="en-US"/>
          </a:p>
        </p:txBody>
      </p:sp>
    </p:spTree>
    <p:extLst>
      <p:ext uri="{BB962C8B-B14F-4D97-AF65-F5344CB8AC3E}">
        <p14:creationId xmlns:p14="http://schemas.microsoft.com/office/powerpoint/2010/main" val="4138627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go – Look up the data in cell A2 – which in this field is 100091</a:t>
            </a:r>
          </a:p>
          <a:p>
            <a:r>
              <a:rPr lang="en-US" dirty="0" smtClean="0"/>
              <a:t>Tell it where to look</a:t>
            </a:r>
            <a:r>
              <a:rPr lang="en-US" baseline="0" dirty="0" smtClean="0"/>
              <a:t>:  Workbook labeled “Lookup Data” in fields A3 through B39</a:t>
            </a:r>
          </a:p>
          <a:p>
            <a:r>
              <a:rPr lang="en-US" baseline="0" dirty="0" smtClean="0"/>
              <a:t>Then give me the information in column 2 in the Table array, outlined above.</a:t>
            </a:r>
          </a:p>
          <a:p>
            <a:r>
              <a:rPr lang="en-US" baseline="0" dirty="0" smtClean="0"/>
              <a:t>False in the </a:t>
            </a:r>
            <a:r>
              <a:rPr lang="en-US" baseline="0" dirty="0" err="1" smtClean="0"/>
              <a:t>Range_lookup</a:t>
            </a:r>
            <a:r>
              <a:rPr lang="en-US" baseline="0" dirty="0" smtClean="0"/>
              <a:t> for an exact match.</a:t>
            </a:r>
          </a:p>
          <a:p>
            <a:r>
              <a:rPr lang="en-US" baseline="0" dirty="0" smtClean="0"/>
              <a:t>Click OK</a:t>
            </a:r>
          </a:p>
          <a:p>
            <a:endParaRPr lang="en-US" dirty="0"/>
          </a:p>
        </p:txBody>
      </p:sp>
      <p:sp>
        <p:nvSpPr>
          <p:cNvPr id="4" name="Slide Number Placeholder 3"/>
          <p:cNvSpPr>
            <a:spLocks noGrp="1"/>
          </p:cNvSpPr>
          <p:nvPr>
            <p:ph type="sldNum" sz="quarter" idx="10"/>
          </p:nvPr>
        </p:nvSpPr>
        <p:spPr/>
        <p:txBody>
          <a:bodyPr/>
          <a:lstStyle/>
          <a:p>
            <a:fld id="{1B7F89C4-F298-6C43-8C99-23118B33F7FF}" type="slidenum">
              <a:rPr lang="en-US" smtClean="0"/>
              <a:t>45</a:t>
            </a:fld>
            <a:endParaRPr lang="en-US"/>
          </a:p>
        </p:txBody>
      </p:sp>
    </p:spTree>
    <p:extLst>
      <p:ext uri="{BB962C8B-B14F-4D97-AF65-F5344CB8AC3E}">
        <p14:creationId xmlns:p14="http://schemas.microsoft.com/office/powerpoint/2010/main" val="3752334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Viola!  Oh wait a minute….#N/A?!?!?!</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46</a:t>
            </a:fld>
            <a:endParaRPr lang="en-US"/>
          </a:p>
        </p:txBody>
      </p:sp>
    </p:spTree>
    <p:extLst>
      <p:ext uri="{BB962C8B-B14F-4D97-AF65-F5344CB8AC3E}">
        <p14:creationId xmlns:p14="http://schemas.microsoft.com/office/powerpoint/2010/main" val="125825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a:t>
            </a:r>
            <a:r>
              <a:rPr lang="en-US" baseline="0" dirty="0" smtClean="0"/>
              <a:t> forms, such as Personnel Action Forms or benefits enrollment forms.</a:t>
            </a:r>
          </a:p>
          <a:p>
            <a:endParaRPr lang="en-US" baseline="0" dirty="0" smtClean="0"/>
          </a:p>
          <a:p>
            <a:r>
              <a:rPr lang="en-US" baseline="0" dirty="0" smtClean="0"/>
              <a:t>Drop downs can be easily changed to eliminate old codes due to internal reorganizations or changes to annual information, such as benefit plans or life insurance levels.</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7</a:t>
            </a:fld>
            <a:endParaRPr lang="en-US"/>
          </a:p>
        </p:txBody>
      </p:sp>
    </p:spTree>
    <p:extLst>
      <p:ext uri="{BB962C8B-B14F-4D97-AF65-F5344CB8AC3E}">
        <p14:creationId xmlns:p14="http://schemas.microsoft.com/office/powerpoint/2010/main" val="2608612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can get three “results” from a </a:t>
            </a:r>
            <a:r>
              <a:rPr lang="en-US" dirty="0" err="1" smtClean="0"/>
              <a:t>Vlookup</a:t>
            </a:r>
            <a:r>
              <a:rPr lang="en-US" dirty="0" smtClean="0"/>
              <a:t>:</a:t>
            </a:r>
          </a:p>
          <a:p>
            <a:endParaRPr lang="en-US" dirty="0" smtClean="0"/>
          </a:p>
          <a:p>
            <a:pPr marL="231002" indent="-231002">
              <a:buAutoNum type="arabicPeriod"/>
            </a:pPr>
            <a:r>
              <a:rPr lang="en-US" dirty="0" smtClean="0"/>
              <a:t>The desired data moved into the main spreadsheet</a:t>
            </a:r>
          </a:p>
          <a:p>
            <a:pPr marL="231002" indent="-231002">
              <a:buAutoNum type="arabicPeriod"/>
            </a:pPr>
            <a:r>
              <a:rPr lang="en-US" dirty="0" smtClean="0"/>
              <a:t>#N/A if the data</a:t>
            </a:r>
            <a:r>
              <a:rPr lang="en-US" baseline="0" dirty="0" smtClean="0"/>
              <a:t> was not found, and,</a:t>
            </a:r>
          </a:p>
          <a:p>
            <a:pPr marL="231002" indent="-231002">
              <a:buAutoNum type="arabicPeriod"/>
            </a:pPr>
            <a:r>
              <a:rPr lang="en-US" baseline="0" dirty="0" smtClean="0"/>
              <a:t>#REF! if the value in the in the return column is not within the listed Table Array</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47</a:t>
            </a:fld>
            <a:endParaRPr lang="en-US"/>
          </a:p>
        </p:txBody>
      </p:sp>
    </p:spTree>
    <p:extLst>
      <p:ext uri="{BB962C8B-B14F-4D97-AF65-F5344CB8AC3E}">
        <p14:creationId xmlns:p14="http://schemas.microsoft.com/office/powerpoint/2010/main" val="993202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5">
              <a:defRPr/>
            </a:pPr>
            <a:r>
              <a:rPr lang="en-US" b="1" baseline="0" dirty="0" smtClean="0"/>
              <a:t>Patti:  </a:t>
            </a:r>
            <a:r>
              <a:rPr lang="en-US" baseline="0" dirty="0" smtClean="0"/>
              <a:t>Use nested function if you need combine more steps than offered in any single function.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49</a:t>
            </a:fld>
            <a:endParaRPr lang="en-US"/>
          </a:p>
        </p:txBody>
      </p:sp>
    </p:spTree>
    <p:extLst>
      <p:ext uri="{BB962C8B-B14F-4D97-AF65-F5344CB8AC3E}">
        <p14:creationId xmlns:p14="http://schemas.microsoft.com/office/powerpoint/2010/main" val="2561757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Patti:  </a:t>
            </a:r>
            <a:r>
              <a:rPr lang="en-US" dirty="0" smtClean="0"/>
              <a:t>For</a:t>
            </a:r>
            <a:r>
              <a:rPr lang="en-US" baseline="0" dirty="0" smtClean="0"/>
              <a:t> examples, we’ve picked one simple nested function and another one that is a bit more complex that will allow you to learn the approach to using more complex nested functions.   Ready?!</a:t>
            </a:r>
          </a:p>
          <a:p>
            <a:endParaRPr lang="en-US" baseline="0" dirty="0" smtClean="0"/>
          </a:p>
          <a:p>
            <a:r>
              <a:rPr lang="en-US" baseline="0" dirty="0" smtClean="0"/>
              <a:t>Read examples from the slide.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50</a:t>
            </a:fld>
            <a:endParaRPr lang="en-US"/>
          </a:p>
        </p:txBody>
      </p:sp>
    </p:spTree>
    <p:extLst>
      <p:ext uri="{BB962C8B-B14F-4D97-AF65-F5344CB8AC3E}">
        <p14:creationId xmlns:p14="http://schemas.microsoft.com/office/powerpoint/2010/main" val="3605409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Patti</a:t>
            </a:r>
            <a:r>
              <a:rPr lang="en-US" dirty="0" smtClean="0"/>
              <a:t>:  So – let’s look at the first</a:t>
            </a:r>
            <a:r>
              <a:rPr lang="en-US" baseline="0" dirty="0" smtClean="0"/>
              <a:t> sample.  Read from slide; note for each open paren., you need a close paren.  </a:t>
            </a:r>
          </a:p>
          <a:p>
            <a:endParaRPr lang="en-US" baseline="0" dirty="0" smtClean="0"/>
          </a:p>
          <a:p>
            <a:r>
              <a:rPr lang="en-US" baseline="0" dirty="0" smtClean="0"/>
              <a:t> -- If the date cell E2 is blank, enter the word blank or, if E2 is isn’t blank, then check for the day of the week (or WEEKDAY) and tell the system what day of the week is the first day of the week – in this case, Sunday is the first day;  if it isn’t Sunday, check to see if it is Saturday; if it isn’t Saturday either, enter Mon-Fri.  </a:t>
            </a:r>
          </a:p>
          <a:p>
            <a:r>
              <a:rPr lang="en-US" i="0" baseline="0" dirty="0" smtClean="0"/>
              <a:t>It is important to note that we considered that if it isn’t Sun or Sat, then it must be Mon-Fri.  It is important to consider the most efficient way to set up this string….we don’t need to go from Sunday through Monday to Tuesday, etc.,  the shortest is if it isn’t sat or sun, then it has to be Mon-Fri.</a:t>
            </a:r>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51</a:t>
            </a:fld>
            <a:endParaRPr lang="en-US"/>
          </a:p>
        </p:txBody>
      </p:sp>
    </p:spTree>
    <p:extLst>
      <p:ext uri="{BB962C8B-B14F-4D97-AF65-F5344CB8AC3E}">
        <p14:creationId xmlns:p14="http://schemas.microsoft.com/office/powerpoint/2010/main" val="1542694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resulting spreadsheet.  You can see the nested</a:t>
            </a:r>
            <a:r>
              <a:rPr lang="en-US" baseline="0" dirty="0" smtClean="0"/>
              <a:t> function at the top of the tool bar.  So – if the date field is blank and if the weekday is equal one, enter Sunday, OR if the weekday is equal to 7, enter Saturday, otherwise enter Monday through Friday.</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52</a:t>
            </a:fld>
            <a:endParaRPr lang="en-US"/>
          </a:p>
        </p:txBody>
      </p:sp>
    </p:spTree>
    <p:extLst>
      <p:ext uri="{BB962C8B-B14F-4D97-AF65-F5344CB8AC3E}">
        <p14:creationId xmlns:p14="http://schemas.microsoft.com/office/powerpoint/2010/main" val="319307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Rita</a:t>
            </a:r>
            <a:r>
              <a:rPr lang="en-US" dirty="0" smtClean="0"/>
              <a:t>:</a:t>
            </a:r>
            <a:r>
              <a:rPr lang="en-US" baseline="0" dirty="0" smtClean="0"/>
              <a:t>  </a:t>
            </a:r>
            <a:r>
              <a:rPr lang="en-US" dirty="0" smtClean="0"/>
              <a:t>Example #2 is concatenate.</a:t>
            </a:r>
            <a:r>
              <a:rPr lang="en-US" baseline="0" dirty="0" smtClean="0"/>
              <a:t>  Big word – simple meaning:  1.  link separate items together – specifically character strings.  </a:t>
            </a:r>
          </a:p>
          <a:p>
            <a:endParaRPr lang="en-US" baseline="0" dirty="0" smtClean="0"/>
          </a:p>
          <a:p>
            <a:r>
              <a:rPr lang="en-US" baseline="0" dirty="0" smtClean="0"/>
              <a:t>How often have you looked at data and it isn’t pulled together in a way that is “useable” to you.  In this example, we’ve taken multiple address fields and linked them – concatenated them – into one field.  We’ve also taken the liberty of adding a couple of “extras” to give you an idea of how to increase your control over the outcome of some of the data.</a:t>
            </a:r>
          </a:p>
          <a:p>
            <a:endParaRPr lang="en-US" baseline="0" dirty="0" smtClean="0"/>
          </a:p>
          <a:p>
            <a:r>
              <a:rPr lang="en-US" baseline="0" dirty="0" smtClean="0"/>
              <a:t>Read from slide</a:t>
            </a:r>
          </a:p>
          <a:p>
            <a:endParaRPr lang="en-US" baseline="0" dirty="0" smtClean="0"/>
          </a:p>
          <a:p>
            <a:r>
              <a:rPr lang="en-US" baseline="0" dirty="0" smtClean="0"/>
              <a:t>Extra credit! #1:  note that the second address line is blank; while this field could be used to include a floor, suite or apartment number, the information is not always necessary.  In our example, we do not show a second address line and don’t need/want it to show up as a blank.  </a:t>
            </a:r>
          </a:p>
          <a:p>
            <a:endParaRPr lang="en-US" baseline="0" dirty="0" smtClean="0"/>
          </a:p>
          <a:p>
            <a:endParaRPr lang="en-US" baseline="0" dirty="0" smtClean="0"/>
          </a:p>
          <a:p>
            <a:r>
              <a:rPr lang="en-US" baseline="0" dirty="0" smtClean="0"/>
              <a:t>Extra credit! #2:  you have likely recognized that leading </a:t>
            </a:r>
            <a:r>
              <a:rPr lang="en-US" baseline="0" dirty="0" err="1" smtClean="0"/>
              <a:t>zeros</a:t>
            </a:r>
            <a:r>
              <a:rPr lang="en-US" baseline="0" dirty="0" smtClean="0"/>
              <a:t>, such as the leading zero in the Newark, NJ, Zip Code do not show in Excel.  In this example, however, they are an important part of a mailing address.  In order to do this, we add a NEW function:  TEXT, indicating that the field must contain five digits, represented by the “00000”.  And Voila!  We now have a five digit zip code!!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53</a:t>
            </a:fld>
            <a:endParaRPr lang="en-US"/>
          </a:p>
        </p:txBody>
      </p:sp>
    </p:spTree>
    <p:extLst>
      <p:ext uri="{BB962C8B-B14F-4D97-AF65-F5344CB8AC3E}">
        <p14:creationId xmlns:p14="http://schemas.microsoft.com/office/powerpoint/2010/main" val="2365878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have eliminated blank lines and made sure leading </a:t>
            </a:r>
            <a:r>
              <a:rPr lang="en-US" baseline="0" dirty="0" err="1" smtClean="0"/>
              <a:t>zeros</a:t>
            </a:r>
            <a:r>
              <a:rPr lang="en-US" baseline="0" dirty="0" smtClean="0"/>
              <a:t> are in the zip code!</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54</a:t>
            </a:fld>
            <a:endParaRPr lang="en-US"/>
          </a:p>
        </p:txBody>
      </p:sp>
    </p:spTree>
    <p:extLst>
      <p:ext uri="{BB962C8B-B14F-4D97-AF65-F5344CB8AC3E}">
        <p14:creationId xmlns:p14="http://schemas.microsoft.com/office/powerpoint/2010/main" val="96842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55</a:t>
            </a:fld>
            <a:endParaRPr lang="en-US"/>
          </a:p>
        </p:txBody>
      </p:sp>
    </p:spTree>
    <p:extLst>
      <p:ext uri="{BB962C8B-B14F-4D97-AF65-F5344CB8AC3E}">
        <p14:creationId xmlns:p14="http://schemas.microsoft.com/office/powerpoint/2010/main" val="3710365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E10F14-F02D-4145-A48C-C4708F3F7CC0}" type="slidenum">
              <a:rPr lang="en-US" smtClean="0"/>
              <a:t>56</a:t>
            </a:fld>
            <a:endParaRPr lang="en-US"/>
          </a:p>
        </p:txBody>
      </p:sp>
    </p:spTree>
    <p:extLst>
      <p:ext uri="{BB962C8B-B14F-4D97-AF65-F5344CB8AC3E}">
        <p14:creationId xmlns:p14="http://schemas.microsoft.com/office/powerpoint/2010/main" val="3630668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E10F14-F02D-4145-A48C-C4708F3F7CC0}" type="slidenum">
              <a:rPr lang="en-US" smtClean="0"/>
              <a:t>57</a:t>
            </a:fld>
            <a:endParaRPr lang="en-US"/>
          </a:p>
        </p:txBody>
      </p:sp>
    </p:spTree>
    <p:extLst>
      <p:ext uri="{BB962C8B-B14F-4D97-AF65-F5344CB8AC3E}">
        <p14:creationId xmlns:p14="http://schemas.microsoft.com/office/powerpoint/2010/main" val="6284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will create a drop down list from valid values entered in a column.  Keep in mind that you can create the list using either rows or columns.</a:t>
            </a:r>
          </a:p>
          <a:p>
            <a:endParaRPr lang="en-US" baseline="0" dirty="0" smtClean="0"/>
          </a:p>
          <a:p>
            <a:r>
              <a:rPr lang="en-US" baseline="0" dirty="0" smtClean="0"/>
              <a:t>Put the curser in the cell you want the drop down list to appear</a:t>
            </a:r>
          </a:p>
          <a:p>
            <a:r>
              <a:rPr lang="en-US" baseline="0" dirty="0" smtClean="0"/>
              <a:t>Go to the Data Tab and choose Data Validation</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8</a:t>
            </a:fld>
            <a:endParaRPr lang="en-US"/>
          </a:p>
        </p:txBody>
      </p:sp>
    </p:spTree>
    <p:extLst>
      <p:ext uri="{BB962C8B-B14F-4D97-AF65-F5344CB8AC3E}">
        <p14:creationId xmlns:p14="http://schemas.microsoft.com/office/powerpoint/2010/main" val="255844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Validation dialog box will open. </a:t>
            </a:r>
            <a:r>
              <a:rPr lang="en-US" dirty="0" smtClean="0"/>
              <a:t> On the Settings tab,</a:t>
            </a:r>
            <a:r>
              <a:rPr lang="en-US" baseline="0" dirty="0" smtClean="0"/>
              <a:t> you will tell the system the validation criteria or what is allowed in that particular field.  Your choices are whole numbers, decimals, a list, a date or time etc.  </a:t>
            </a:r>
          </a:p>
          <a:p>
            <a:endParaRPr lang="en-US" dirty="0"/>
          </a:p>
          <a:p>
            <a:r>
              <a:rPr lang="en-US" baseline="0" dirty="0" smtClean="0"/>
              <a:t>So, f</a:t>
            </a:r>
            <a:r>
              <a:rPr lang="en-US" dirty="0" smtClean="0"/>
              <a:t>rom the Allow drop</a:t>
            </a:r>
            <a:r>
              <a:rPr lang="en-US" baseline="0" dirty="0" smtClean="0"/>
              <a:t> down list, choose “List”</a:t>
            </a:r>
          </a:p>
          <a:p>
            <a:endParaRPr lang="en-US" baseline="0" dirty="0" smtClean="0"/>
          </a:p>
          <a:p>
            <a:r>
              <a:rPr lang="en-US" dirty="0" smtClean="0"/>
              <a:t>Be sure to:</a:t>
            </a:r>
          </a:p>
          <a:p>
            <a:pPr marL="168124" indent="-168124">
              <a:buFont typeface="Arial" panose="020B0604020202020204" pitchFamily="34" charset="0"/>
              <a:buChar char="•"/>
            </a:pPr>
            <a:r>
              <a:rPr lang="en-US" dirty="0" smtClean="0"/>
              <a:t>check “Ignore blank” to ensure blanks do not become an option in your drop down box;</a:t>
            </a:r>
          </a:p>
          <a:p>
            <a:pPr marL="168124" indent="-168124">
              <a:buFont typeface="Arial" panose="020B0604020202020204" pitchFamily="34" charset="0"/>
              <a:buChar char="•"/>
            </a:pPr>
            <a:r>
              <a:rPr lang="en-US" dirty="0" smtClean="0"/>
              <a:t>check “In-cell</a:t>
            </a:r>
            <a:r>
              <a:rPr lang="en-US" baseline="0" dirty="0" smtClean="0"/>
              <a:t> dropdown” to tell the system that you want the drop down list to be available </a:t>
            </a:r>
            <a:r>
              <a:rPr lang="en-US" u="sng" baseline="0" dirty="0" smtClean="0"/>
              <a:t>in the cell where the data entry will occur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9</a:t>
            </a:fld>
            <a:endParaRPr lang="en-US"/>
          </a:p>
        </p:txBody>
      </p:sp>
    </p:spTree>
    <p:extLst>
      <p:ext uri="{BB962C8B-B14F-4D97-AF65-F5344CB8AC3E}">
        <p14:creationId xmlns:p14="http://schemas.microsoft.com/office/powerpoint/2010/main" val="320020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“Source” icon tells the system where to find the “valid values” you have stored.  Click on the icon and highlight ONLY the valid values.</a:t>
            </a:r>
          </a:p>
          <a:p>
            <a:endParaRPr lang="en-US" baseline="0" dirty="0" smtClean="0"/>
          </a:p>
          <a:p>
            <a:r>
              <a:rPr lang="en-US" baseline="0" dirty="0" smtClean="0"/>
              <a:t>Note the red $ signs in the cell range; these are required, but in earlier versions of Excel were not programmed to appear – so you would need to enter them manually.  </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10</a:t>
            </a:fld>
            <a:endParaRPr lang="en-US"/>
          </a:p>
        </p:txBody>
      </p:sp>
    </p:spTree>
    <p:extLst>
      <p:ext uri="{BB962C8B-B14F-4D97-AF65-F5344CB8AC3E}">
        <p14:creationId xmlns:p14="http://schemas.microsoft.com/office/powerpoint/2010/main" val="356568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dropdown will now look like….when a User enters the curser in the field, the dropdown icon will show; click on the dropdown icon and the list of valid values is available for the User to chose one of the listed options.  It’s that easy!</a:t>
            </a:r>
            <a:endParaRPr lang="en-US" dirty="0"/>
          </a:p>
        </p:txBody>
      </p:sp>
      <p:sp>
        <p:nvSpPr>
          <p:cNvPr id="4" name="Slide Number Placeholder 3"/>
          <p:cNvSpPr>
            <a:spLocks noGrp="1"/>
          </p:cNvSpPr>
          <p:nvPr>
            <p:ph type="sldNum" sz="quarter" idx="10"/>
          </p:nvPr>
        </p:nvSpPr>
        <p:spPr/>
        <p:txBody>
          <a:bodyPr/>
          <a:lstStyle/>
          <a:p>
            <a:fld id="{85E10F14-F02D-4145-A48C-C4708F3F7CC0}" type="slidenum">
              <a:rPr lang="en-US" smtClean="0"/>
              <a:t>11</a:t>
            </a:fld>
            <a:endParaRPr lang="en-US"/>
          </a:p>
        </p:txBody>
      </p:sp>
    </p:spTree>
    <p:extLst>
      <p:ext uri="{BB962C8B-B14F-4D97-AF65-F5344CB8AC3E}">
        <p14:creationId xmlns:p14="http://schemas.microsoft.com/office/powerpoint/2010/main" val="137909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330">
              <a:defRPr/>
            </a:pPr>
            <a:r>
              <a:rPr lang="en-US" dirty="0" smtClean="0"/>
              <a:t>Now</a:t>
            </a:r>
            <a:r>
              <a:rPr lang="en-US" baseline="0" dirty="0" smtClean="0"/>
              <a:t> I’m going to show you how to protect your document so users can’t change information while keeping certain cells in that same document available for input.</a:t>
            </a:r>
            <a:endParaRPr lang="en-US" dirty="0" smtClean="0"/>
          </a:p>
        </p:txBody>
      </p:sp>
      <p:sp>
        <p:nvSpPr>
          <p:cNvPr id="4" name="Slide Number Placeholder 3"/>
          <p:cNvSpPr>
            <a:spLocks noGrp="1"/>
          </p:cNvSpPr>
          <p:nvPr>
            <p:ph type="sldNum" sz="quarter" idx="10"/>
          </p:nvPr>
        </p:nvSpPr>
        <p:spPr/>
        <p:txBody>
          <a:bodyPr/>
          <a:lstStyle/>
          <a:p>
            <a:fld id="{85E10F14-F02D-4145-A48C-C4708F3F7CC0}" type="slidenum">
              <a:rPr lang="en-US" smtClean="0"/>
              <a:t>13</a:t>
            </a:fld>
            <a:endParaRPr lang="en-US"/>
          </a:p>
        </p:txBody>
      </p:sp>
    </p:spTree>
    <p:extLst>
      <p:ext uri="{BB962C8B-B14F-4D97-AF65-F5344CB8AC3E}">
        <p14:creationId xmlns:p14="http://schemas.microsoft.com/office/powerpoint/2010/main" val="138524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range 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3" name="Content Placeholder 2"/>
          <p:cNvSpPr>
            <a:spLocks noGrp="1"/>
          </p:cNvSpPr>
          <p:nvPr>
            <p:ph idx="1" hasCustomPrompt="1"/>
          </p:nvPr>
        </p:nvSpPr>
        <p:spPr>
          <a:xfrm>
            <a:off x="3633287" y="2724150"/>
            <a:ext cx="5105400" cy="914399"/>
          </a:xfrm>
          <a:prstGeom prst="rect">
            <a:avLst/>
          </a:prstGeom>
        </p:spPr>
        <p:txBody>
          <a:bodyPr/>
          <a:lstStyle>
            <a:lvl1pPr marL="0" marR="0" indent="0" algn="l" defTabSz="779252" rtl="0" eaLnBrk="1" fontAlgn="auto" latinLnBrk="0" hangingPunct="1">
              <a:lnSpc>
                <a:spcPct val="100000"/>
              </a:lnSpc>
              <a:spcBef>
                <a:spcPct val="20000"/>
              </a:spcBef>
              <a:spcAft>
                <a:spcPts val="0"/>
              </a:spcAft>
              <a:buClrTx/>
              <a:buSzTx/>
              <a:buFontTx/>
              <a:buNone/>
              <a:tabLst/>
              <a:defRPr sz="1600" b="1">
                <a:solidFill>
                  <a:schemeClr val="bg1"/>
                </a:solidFill>
              </a:defRPr>
            </a:lvl1pPr>
            <a:lvl2pPr marL="389626" indent="0">
              <a:buFontTx/>
              <a:buNone/>
              <a:defRPr>
                <a:solidFill>
                  <a:schemeClr val="bg1"/>
                </a:solidFill>
              </a:defRPr>
            </a:lvl2pPr>
            <a:lvl3pPr marL="779252" indent="0">
              <a:buFontTx/>
              <a:buNone/>
              <a:defRPr>
                <a:solidFill>
                  <a:schemeClr val="bg1"/>
                </a:solidFill>
              </a:defRPr>
            </a:lvl3pPr>
            <a:lvl4pPr marL="1168877" indent="0">
              <a:buFontTx/>
              <a:buNone/>
              <a:defRPr>
                <a:solidFill>
                  <a:schemeClr val="bg1"/>
                </a:solidFill>
              </a:defRPr>
            </a:lvl4pPr>
            <a:lvl5pPr marL="1558503" indent="0">
              <a:buFontTx/>
              <a:buNone/>
              <a:defRPr>
                <a:solidFill>
                  <a:schemeClr val="bg1"/>
                </a:solidFill>
              </a:defRPr>
            </a:lvl5pPr>
          </a:lstStyle>
          <a:p>
            <a:pPr lvl="0"/>
            <a:r>
              <a:rPr lang="en-US" dirty="0" smtClean="0"/>
              <a:t>Sessions #: XXXX</a:t>
            </a:r>
          </a:p>
          <a:p>
            <a:pPr marL="0" marR="0" lvl="0" indent="0" algn="l" defTabSz="779252" rtl="0" eaLnBrk="1" fontAlgn="auto" latinLnBrk="0" hangingPunct="1">
              <a:lnSpc>
                <a:spcPct val="100000"/>
              </a:lnSpc>
              <a:spcBef>
                <a:spcPct val="20000"/>
              </a:spcBef>
              <a:spcAft>
                <a:spcPts val="0"/>
              </a:spcAft>
              <a:buClrTx/>
              <a:buSzTx/>
              <a:buFontTx/>
              <a:buNone/>
              <a:tabLst/>
              <a:defRPr/>
            </a:pPr>
            <a:r>
              <a:rPr lang="en-US" dirty="0" smtClean="0"/>
              <a:t>Title: XXXX</a:t>
            </a:r>
          </a:p>
          <a:p>
            <a:pPr lvl="0"/>
            <a:endParaRPr lang="en-US" dirty="0" smtClean="0"/>
          </a:p>
        </p:txBody>
      </p:sp>
      <p:sp>
        <p:nvSpPr>
          <p:cNvPr id="8" name="Content Placeholder 2"/>
          <p:cNvSpPr>
            <a:spLocks noGrp="1"/>
          </p:cNvSpPr>
          <p:nvPr>
            <p:ph idx="10" hasCustomPrompt="1"/>
          </p:nvPr>
        </p:nvSpPr>
        <p:spPr>
          <a:xfrm>
            <a:off x="3633287" y="3851201"/>
            <a:ext cx="5105400" cy="914399"/>
          </a:xfrm>
          <a:prstGeom prst="rect">
            <a:avLst/>
          </a:prstGeom>
        </p:spPr>
        <p:txBody>
          <a:bodyPr>
            <a:normAutofit/>
          </a:bodyPr>
          <a:lstStyle>
            <a:lvl1pPr marL="0" marR="0" indent="0" algn="l" defTabSz="779252" rtl="0" eaLnBrk="1" fontAlgn="auto" latinLnBrk="0" hangingPunct="1">
              <a:lnSpc>
                <a:spcPct val="100000"/>
              </a:lnSpc>
              <a:spcBef>
                <a:spcPct val="20000"/>
              </a:spcBef>
              <a:spcAft>
                <a:spcPts val="0"/>
              </a:spcAft>
              <a:buClrTx/>
              <a:buSzTx/>
              <a:buFontTx/>
              <a:buNone/>
              <a:tabLst/>
              <a:defRPr sz="1200" b="1">
                <a:solidFill>
                  <a:schemeClr val="bg1"/>
                </a:solidFill>
              </a:defRPr>
            </a:lvl1pPr>
            <a:lvl2pPr marL="389626" indent="0">
              <a:buFontTx/>
              <a:buNone/>
              <a:defRPr>
                <a:solidFill>
                  <a:schemeClr val="bg1"/>
                </a:solidFill>
              </a:defRPr>
            </a:lvl2pPr>
            <a:lvl3pPr marL="779252" indent="0">
              <a:buFontTx/>
              <a:buNone/>
              <a:defRPr>
                <a:solidFill>
                  <a:schemeClr val="bg1"/>
                </a:solidFill>
              </a:defRPr>
            </a:lvl3pPr>
            <a:lvl4pPr marL="1168877" indent="0">
              <a:buFontTx/>
              <a:buNone/>
              <a:defRPr>
                <a:solidFill>
                  <a:schemeClr val="bg1"/>
                </a:solidFill>
              </a:defRPr>
            </a:lvl4pPr>
            <a:lvl5pPr marL="1558503" indent="0">
              <a:buFontTx/>
              <a:buNone/>
              <a:defRPr>
                <a:solidFill>
                  <a:schemeClr val="bg1"/>
                </a:solidFill>
              </a:defRPr>
            </a:lvl5pPr>
          </a:lstStyle>
          <a:p>
            <a:pPr lvl="0"/>
            <a:r>
              <a:rPr lang="en-US" dirty="0" smtClean="0"/>
              <a:t>Presenters Name: XXXXX XXXXXXXX XXXXXXX</a:t>
            </a:r>
          </a:p>
        </p:txBody>
      </p:sp>
      <p:cxnSp>
        <p:nvCxnSpPr>
          <p:cNvPr id="9" name="Straight Connector 8"/>
          <p:cNvCxnSpPr/>
          <p:nvPr userDrawn="1"/>
        </p:nvCxnSpPr>
        <p:spPr>
          <a:xfrm>
            <a:off x="3352800" y="895350"/>
            <a:ext cx="0" cy="379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2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843908"/>
            <a:ext cx="2133600" cy="273844"/>
          </a:xfrm>
          <a:prstGeom prst="rect">
            <a:avLst/>
          </a:prstGeom>
        </p:spPr>
        <p:txBody>
          <a:bodyPr/>
          <a:lstStyle/>
          <a:p>
            <a:fld id="{B627AFAF-B224-574B-982D-9364E39D1700}" type="slidenum">
              <a:rPr lang="en-US" smtClean="0"/>
              <a:t>‹#›</a:t>
            </a:fld>
            <a:endParaRPr lang="en-US"/>
          </a:p>
        </p:txBody>
      </p:sp>
    </p:spTree>
    <p:extLst>
      <p:ext uri="{BB962C8B-B14F-4D97-AF65-F5344CB8AC3E}">
        <p14:creationId xmlns:p14="http://schemas.microsoft.com/office/powerpoint/2010/main" val="14696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843908"/>
            <a:ext cx="2133600" cy="273844"/>
          </a:xfrm>
          <a:prstGeom prst="rect">
            <a:avLst/>
          </a:prstGeom>
        </p:spPr>
        <p:txBody>
          <a:bodyPr/>
          <a:lstStyle/>
          <a:p>
            <a:fld id="{B627AFAF-B224-574B-982D-9364E39D1700}" type="slidenum">
              <a:rPr lang="en-US" smtClean="0"/>
              <a:t>‹#›</a:t>
            </a:fld>
            <a:endParaRPr lang="en-US"/>
          </a:p>
        </p:txBody>
      </p:sp>
    </p:spTree>
    <p:extLst>
      <p:ext uri="{BB962C8B-B14F-4D97-AF65-F5344CB8AC3E}">
        <p14:creationId xmlns:p14="http://schemas.microsoft.com/office/powerpoint/2010/main" val="84774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5" name="Group 4"/>
          <p:cNvGrpSpPr/>
          <p:nvPr userDrawn="1"/>
        </p:nvGrpSpPr>
        <p:grpSpPr>
          <a:xfrm>
            <a:off x="1" y="0"/>
            <a:ext cx="9144000" cy="1783460"/>
            <a:chOff x="-94068" y="0"/>
            <a:chExt cx="9267679" cy="2377946"/>
          </a:xfrm>
        </p:grpSpPr>
        <p:grpSp>
          <p:nvGrpSpPr>
            <p:cNvPr id="6" name="Group 5"/>
            <p:cNvGrpSpPr/>
            <p:nvPr/>
          </p:nvGrpSpPr>
          <p:grpSpPr>
            <a:xfrm>
              <a:off x="-94068" y="0"/>
              <a:ext cx="9267679" cy="2306041"/>
              <a:chOff x="0" y="0"/>
              <a:chExt cx="9267679" cy="2306041"/>
            </a:xfrm>
          </p:grpSpPr>
          <p:pic>
            <p:nvPicPr>
              <p:cNvPr id="11" name="Picture 10" descr="2016MOTM-APP-PRESENTATION.png"/>
              <p:cNvPicPr>
                <a:picLocks noChangeAspect="1"/>
              </p:cNvPicPr>
              <p:nvPr/>
            </p:nvPicPr>
            <p:blipFill rotWithShape="1">
              <a:blip r:embed="rId2">
                <a:extLst>
                  <a:ext uri="{28A0092B-C50C-407E-A947-70E740481C1C}">
                    <a14:useLocalDpi xmlns:a14="http://schemas.microsoft.com/office/drawing/2010/main" val="0"/>
                  </a:ext>
                </a:extLst>
              </a:blip>
              <a:srcRect r="35305"/>
              <a:stretch/>
            </p:blipFill>
            <p:spPr>
              <a:xfrm>
                <a:off x="0" y="0"/>
                <a:ext cx="4781689" cy="2306041"/>
              </a:xfrm>
              <a:prstGeom prst="rect">
                <a:avLst/>
              </a:prstGeom>
            </p:spPr>
          </p:pic>
          <p:pic>
            <p:nvPicPr>
              <p:cNvPr id="12" name="Picture 11" descr="2016MOTM-APP-PRESENTATION.png"/>
              <p:cNvPicPr>
                <a:picLocks noChangeAspect="1"/>
              </p:cNvPicPr>
              <p:nvPr/>
            </p:nvPicPr>
            <p:blipFill rotWithShape="1">
              <a:blip r:embed="rId2">
                <a:extLst>
                  <a:ext uri="{28A0092B-C50C-407E-A947-70E740481C1C}">
                    <a14:useLocalDpi xmlns:a14="http://schemas.microsoft.com/office/drawing/2010/main" val="0"/>
                  </a:ext>
                </a:extLst>
              </a:blip>
              <a:srcRect l="23550"/>
              <a:stretch/>
            </p:blipFill>
            <p:spPr>
              <a:xfrm>
                <a:off x="3617135" y="0"/>
                <a:ext cx="5650544" cy="2306041"/>
              </a:xfrm>
              <a:prstGeom prst="rect">
                <a:avLst/>
              </a:prstGeom>
            </p:spPr>
          </p:pic>
        </p:grpSp>
        <p:sp>
          <p:nvSpPr>
            <p:cNvPr id="7" name="Content Placeholder 2"/>
            <p:cNvSpPr txBox="1">
              <a:spLocks/>
            </p:cNvSpPr>
            <p:nvPr/>
          </p:nvSpPr>
          <p:spPr>
            <a:xfrm>
              <a:off x="922255" y="677208"/>
              <a:ext cx="8150647" cy="170073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83C3"/>
                </a:buClr>
                <a:buSzPct val="100000"/>
                <a:buFont typeface="Wingdings"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ct val="20000"/>
                </a:spcBef>
                <a:buClr>
                  <a:schemeClr val="accent4"/>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4"/>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4"/>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4"/>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350" b="1" dirty="0" smtClean="0">
                  <a:solidFill>
                    <a:schemeClr val="bg1"/>
                  </a:solidFill>
                </a:rPr>
                <a:t>DON'T FORGET TO COMPLETE THE</a:t>
              </a:r>
              <a:br>
                <a:rPr lang="en-US" sz="1350" b="1" dirty="0" smtClean="0">
                  <a:solidFill>
                    <a:schemeClr val="bg1"/>
                  </a:solidFill>
                </a:rPr>
              </a:br>
              <a:r>
                <a:rPr lang="en-US" sz="1350" b="1" dirty="0" smtClean="0">
                  <a:solidFill>
                    <a:schemeClr val="bg1"/>
                  </a:solidFill>
                </a:rPr>
                <a:t>SESSION EVALUATION </a:t>
              </a:r>
              <a:r>
                <a:rPr lang="en-US" sz="1350" dirty="0" smtClean="0">
                  <a:solidFill>
                    <a:schemeClr val="bg1"/>
                  </a:solidFill>
                </a:rPr>
                <a:t>either by</a:t>
              </a:r>
              <a:br>
                <a:rPr lang="en-US" sz="1350" dirty="0" smtClean="0">
                  <a:solidFill>
                    <a:schemeClr val="bg1"/>
                  </a:solidFill>
                </a:rPr>
              </a:br>
              <a:r>
                <a:rPr lang="en-US" sz="1350" dirty="0" smtClean="0">
                  <a:solidFill>
                    <a:schemeClr val="bg1"/>
                  </a:solidFill>
                </a:rPr>
                <a:t>completing </a:t>
              </a:r>
              <a:r>
                <a:rPr lang="en-US" sz="1350" dirty="0">
                  <a:solidFill>
                    <a:schemeClr val="bg1"/>
                  </a:solidFill>
                </a:rPr>
                <a:t>the </a:t>
              </a:r>
              <a:r>
                <a:rPr lang="en-US" sz="1350" dirty="0" smtClean="0">
                  <a:solidFill>
                    <a:schemeClr val="bg1"/>
                  </a:solidFill>
                </a:rPr>
                <a:t>printed form </a:t>
              </a:r>
              <a:r>
                <a:rPr lang="en-US" sz="1350" dirty="0">
                  <a:solidFill>
                    <a:schemeClr val="bg1"/>
                  </a:solidFill>
                </a:rPr>
                <a:t>or </a:t>
              </a:r>
              <a:r>
                <a:rPr lang="en-US" sz="1350" dirty="0" smtClean="0">
                  <a:solidFill>
                    <a:schemeClr val="bg1"/>
                  </a:solidFill>
                </a:rPr>
                <a:t>using </a:t>
              </a:r>
              <a:br>
                <a:rPr lang="en-US" sz="1350" dirty="0" smtClean="0">
                  <a:solidFill>
                    <a:schemeClr val="bg1"/>
                  </a:solidFill>
                </a:rPr>
              </a:br>
              <a:r>
                <a:rPr lang="en-US" sz="1350" dirty="0" smtClean="0">
                  <a:solidFill>
                    <a:schemeClr val="bg1"/>
                  </a:solidFill>
                </a:rPr>
                <a:t>the </a:t>
              </a:r>
              <a:r>
                <a:rPr lang="en-US" sz="1350" u="sng" dirty="0" smtClean="0">
                  <a:solidFill>
                    <a:schemeClr val="bg1"/>
                  </a:solidFill>
                </a:rPr>
                <a:t>session </a:t>
              </a:r>
              <a:r>
                <a:rPr lang="en-US" sz="1350" u="sng" dirty="0">
                  <a:solidFill>
                    <a:schemeClr val="bg1"/>
                  </a:solidFill>
                </a:rPr>
                <a:t>evaluation </a:t>
              </a:r>
              <a:r>
                <a:rPr lang="en-US" sz="1350" u="sng" dirty="0" smtClean="0">
                  <a:solidFill>
                    <a:schemeClr val="bg1"/>
                  </a:solidFill>
                </a:rPr>
                <a:t>link </a:t>
              </a:r>
              <a:r>
                <a:rPr lang="en-US" sz="1350" dirty="0" smtClean="0">
                  <a:solidFill>
                    <a:schemeClr val="bg1"/>
                  </a:solidFill>
                </a:rPr>
                <a:t>in the </a:t>
              </a:r>
              <a:br>
                <a:rPr lang="en-US" sz="1350" dirty="0" smtClean="0">
                  <a:solidFill>
                    <a:schemeClr val="bg1"/>
                  </a:solidFill>
                </a:rPr>
              </a:br>
              <a:r>
                <a:rPr lang="en-US" sz="1350" dirty="0" smtClean="0">
                  <a:solidFill>
                    <a:schemeClr val="bg1"/>
                  </a:solidFill>
                </a:rPr>
                <a:t>ADP </a:t>
              </a:r>
              <a:r>
                <a:rPr lang="en-US" sz="1350" dirty="0">
                  <a:solidFill>
                    <a:schemeClr val="bg1"/>
                  </a:solidFill>
                </a:rPr>
                <a:t>MOTM Conference App</a:t>
              </a:r>
              <a:r>
                <a:rPr lang="en-US" sz="1500" dirty="0">
                  <a:solidFill>
                    <a:schemeClr val="bg1"/>
                  </a:solidFill>
                </a:rPr>
                <a:t>.  </a:t>
              </a:r>
              <a:endParaRPr lang="en-US" sz="1500" dirty="0" smtClean="0">
                <a:solidFill>
                  <a:schemeClr val="bg1"/>
                </a:solidFill>
              </a:endParaRPr>
            </a:p>
          </p:txBody>
        </p:sp>
        <p:grpSp>
          <p:nvGrpSpPr>
            <p:cNvPr id="8" name="Group 7"/>
            <p:cNvGrpSpPr/>
            <p:nvPr/>
          </p:nvGrpSpPr>
          <p:grpSpPr>
            <a:xfrm>
              <a:off x="5297833" y="149791"/>
              <a:ext cx="1998172" cy="1976948"/>
              <a:chOff x="4900343" y="406341"/>
              <a:chExt cx="1998172" cy="1976948"/>
            </a:xfrm>
          </p:grpSpPr>
          <p:sp>
            <p:nvSpPr>
              <p:cNvPr id="9" name="Oval Callout 8"/>
              <p:cNvSpPr/>
              <p:nvPr/>
            </p:nvSpPr>
            <p:spPr>
              <a:xfrm rot="19304596" flipH="1">
                <a:off x="4900343" y="406341"/>
                <a:ext cx="1998172" cy="1976948"/>
              </a:xfrm>
              <a:prstGeom prst="wedgeEllipseCallout">
                <a:avLst>
                  <a:gd name="adj1" fmla="val -28614"/>
                  <a:gd name="adj2" fmla="val 72478"/>
                </a:avLst>
              </a:prstGeom>
              <a:solidFill>
                <a:schemeClr val="bg1"/>
              </a:solidFill>
              <a:ln w="28575" cmpd="sng">
                <a:solidFill>
                  <a:srgbClr val="59595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pic>
            <p:nvPicPr>
              <p:cNvPr id="10" name="Picture 9" descr="Green-Butt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052" y="1012825"/>
                <a:ext cx="1568140" cy="831363"/>
              </a:xfrm>
              <a:prstGeom prst="rect">
                <a:avLst/>
              </a:prstGeom>
            </p:spPr>
          </p:pic>
        </p:grpSp>
      </p:grpSp>
    </p:spTree>
    <p:extLst>
      <p:ext uri="{BB962C8B-B14F-4D97-AF65-F5344CB8AC3E}">
        <p14:creationId xmlns:p14="http://schemas.microsoft.com/office/powerpoint/2010/main" val="96497761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range Title and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105400" y="359039"/>
            <a:ext cx="3581400" cy="1143000"/>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4" name="Text Placeholder 2"/>
          <p:cNvSpPr>
            <a:spLocks noGrp="1"/>
          </p:cNvSpPr>
          <p:nvPr>
            <p:ph idx="1"/>
          </p:nvPr>
        </p:nvSpPr>
        <p:spPr>
          <a:xfrm>
            <a:off x="5105400" y="1601939"/>
            <a:ext cx="3581400" cy="302721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875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range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59039"/>
            <a:ext cx="4495800" cy="1143000"/>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6" name="Text Placeholder 2"/>
          <p:cNvSpPr>
            <a:spLocks noGrp="1"/>
          </p:cNvSpPr>
          <p:nvPr>
            <p:ph idx="1"/>
          </p:nvPr>
        </p:nvSpPr>
        <p:spPr>
          <a:xfrm>
            <a:off x="457200" y="1601938"/>
            <a:ext cx="4495800" cy="33561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44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range Title and 2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267200" y="359039"/>
            <a:ext cx="4419600" cy="1143000"/>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5" name="Text Placeholder 2"/>
          <p:cNvSpPr>
            <a:spLocks noGrp="1"/>
          </p:cNvSpPr>
          <p:nvPr>
            <p:ph idx="1"/>
          </p:nvPr>
        </p:nvSpPr>
        <p:spPr>
          <a:xfrm>
            <a:off x="4267200" y="1601939"/>
            <a:ext cx="4419600" cy="302721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532990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range Title and 2 Conten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9551"/>
            <a:ext cx="8229600" cy="685799"/>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3" name="Text Placeholder 2"/>
          <p:cNvSpPr>
            <a:spLocks noGrp="1"/>
          </p:cNvSpPr>
          <p:nvPr>
            <p:ph idx="1"/>
          </p:nvPr>
        </p:nvSpPr>
        <p:spPr>
          <a:xfrm>
            <a:off x="457200" y="895350"/>
            <a:ext cx="8229600" cy="406272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162629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range Title and 3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370"/>
          <a:stretch/>
        </p:blipFill>
        <p:spPr>
          <a:xfrm>
            <a:off x="0" y="3105150"/>
            <a:ext cx="9130473" cy="2038350"/>
          </a:xfrm>
          <a:prstGeom prst="rect">
            <a:avLst/>
          </a:prstGeom>
        </p:spPr>
      </p:pic>
      <p:sp>
        <p:nvSpPr>
          <p:cNvPr id="3" name="Title Placeholder 1"/>
          <p:cNvSpPr>
            <a:spLocks noGrp="1"/>
          </p:cNvSpPr>
          <p:nvPr>
            <p:ph type="title"/>
          </p:nvPr>
        </p:nvSpPr>
        <p:spPr>
          <a:xfrm>
            <a:off x="457200" y="359039"/>
            <a:ext cx="8229600" cy="1143000"/>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4" name="Text Placeholder 2"/>
          <p:cNvSpPr>
            <a:spLocks noGrp="1"/>
          </p:cNvSpPr>
          <p:nvPr>
            <p:ph idx="1"/>
          </p:nvPr>
        </p:nvSpPr>
        <p:spPr>
          <a:xfrm>
            <a:off x="457200" y="1601939"/>
            <a:ext cx="8229600" cy="127461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894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range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20200" cy="5143500"/>
          </a:xfrm>
          <a:prstGeom prst="rect">
            <a:avLst/>
          </a:prstGeom>
        </p:spPr>
      </p:pic>
    </p:spTree>
    <p:extLst>
      <p:ext uri="{BB962C8B-B14F-4D97-AF65-F5344CB8AC3E}">
        <p14:creationId xmlns:p14="http://schemas.microsoft.com/office/powerpoint/2010/main" val="40858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Purple Title and 2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58493"/>
          <a:stretch/>
        </p:blipFill>
        <p:spPr>
          <a:xfrm>
            <a:off x="0" y="-19050"/>
            <a:ext cx="9144000" cy="1981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21698">
            <a:off x="7540960" y="-488318"/>
            <a:ext cx="1227449" cy="2519979"/>
          </a:xfrm>
          <a:prstGeom prst="rect">
            <a:avLst/>
          </a:prstGeom>
        </p:spPr>
      </p:pic>
      <p:sp>
        <p:nvSpPr>
          <p:cNvPr id="3" name="Rectangle 2"/>
          <p:cNvSpPr/>
          <p:nvPr userDrawn="1"/>
        </p:nvSpPr>
        <p:spPr>
          <a:xfrm>
            <a:off x="76200" y="1832085"/>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602922"/>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rot="8100000">
            <a:off x="5203486" y="-99476"/>
            <a:ext cx="2032406" cy="2406757"/>
          </a:xfrm>
          <a:custGeom>
            <a:avLst/>
            <a:gdLst>
              <a:gd name="connsiteX0" fmla="*/ 1320398 w 2032406"/>
              <a:gd name="connsiteY0" fmla="*/ 2360777 h 2406757"/>
              <a:gd name="connsiteX1" fmla="*/ 45980 w 2032406"/>
              <a:gd name="connsiteY1" fmla="*/ 1086360 h 2406757"/>
              <a:gd name="connsiteX2" fmla="*/ 45980 w 2032406"/>
              <a:gd name="connsiteY2" fmla="*/ 864346 h 2406757"/>
              <a:gd name="connsiteX3" fmla="*/ 233000 w 2032406"/>
              <a:gd name="connsiteY3" fmla="*/ 677327 h 2406757"/>
              <a:gd name="connsiteX4" fmla="*/ 337269 w 2032406"/>
              <a:gd name="connsiteY4" fmla="*/ 0 h 2406757"/>
              <a:gd name="connsiteX5" fmla="*/ 529104 w 2032406"/>
              <a:gd name="connsiteY5" fmla="*/ 394362 h 2406757"/>
              <a:gd name="connsiteX6" fmla="*/ 541927 w 2032406"/>
              <a:gd name="connsiteY6" fmla="*/ 385846 h 2406757"/>
              <a:gd name="connsiteX7" fmla="*/ 712009 w 2032406"/>
              <a:gd name="connsiteY7" fmla="*/ 420331 h 2406757"/>
              <a:gd name="connsiteX8" fmla="*/ 1986426 w 2032406"/>
              <a:gd name="connsiteY8" fmla="*/ 1694749 h 2406757"/>
              <a:gd name="connsiteX9" fmla="*/ 1986426 w 2032406"/>
              <a:gd name="connsiteY9" fmla="*/ 1916762 h 2406757"/>
              <a:gd name="connsiteX10" fmla="*/ 1542411 w 2032406"/>
              <a:gd name="connsiteY10" fmla="*/ 2360777 h 2406757"/>
              <a:gd name="connsiteX11" fmla="*/ 1320398 w 2032406"/>
              <a:gd name="connsiteY11" fmla="*/ 2360777 h 240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406" h="2406757">
                <a:moveTo>
                  <a:pt x="1320398" y="2360777"/>
                </a:moveTo>
                <a:lnTo>
                  <a:pt x="45980" y="1086360"/>
                </a:lnTo>
                <a:cubicBezTo>
                  <a:pt x="-15327" y="1025052"/>
                  <a:pt x="-15327" y="925654"/>
                  <a:pt x="45980" y="864346"/>
                </a:cubicBezTo>
                <a:lnTo>
                  <a:pt x="233000" y="677327"/>
                </a:lnTo>
                <a:lnTo>
                  <a:pt x="337269" y="0"/>
                </a:lnTo>
                <a:lnTo>
                  <a:pt x="529104" y="394362"/>
                </a:lnTo>
                <a:lnTo>
                  <a:pt x="541927" y="385846"/>
                </a:lnTo>
                <a:cubicBezTo>
                  <a:pt x="598621" y="362856"/>
                  <a:pt x="666028" y="374351"/>
                  <a:pt x="712009" y="420331"/>
                </a:cubicBezTo>
                <a:lnTo>
                  <a:pt x="1986426" y="1694749"/>
                </a:lnTo>
                <a:cubicBezTo>
                  <a:pt x="2047733" y="1756056"/>
                  <a:pt x="2047733" y="1855454"/>
                  <a:pt x="1986426" y="1916762"/>
                </a:cubicBezTo>
                <a:lnTo>
                  <a:pt x="1542411" y="2360777"/>
                </a:lnTo>
                <a:cubicBezTo>
                  <a:pt x="1481103" y="2422084"/>
                  <a:pt x="1381705" y="2422084"/>
                  <a:pt x="1320398" y="2360777"/>
                </a:cubicBezTo>
                <a:close/>
              </a:path>
            </a:pathLst>
          </a:custGeom>
          <a:solidFill>
            <a:srgbClr val="F1F1F1"/>
          </a:solidFill>
          <a:ln>
            <a:solidFill>
              <a:srgbClr val="BB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5832" t="8874" r="16667"/>
          <a:stretch/>
        </p:blipFill>
        <p:spPr>
          <a:xfrm>
            <a:off x="5241465" y="737216"/>
            <a:ext cx="1658080" cy="472958"/>
          </a:xfrm>
          <a:prstGeom prst="rect">
            <a:avLst/>
          </a:prstGeom>
        </p:spPr>
      </p:pic>
    </p:spTree>
    <p:extLst>
      <p:ext uri="{BB962C8B-B14F-4D97-AF65-F5344CB8AC3E}">
        <p14:creationId xmlns:p14="http://schemas.microsoft.com/office/powerpoint/2010/main" val="156586685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52585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89080"/>
            <a:ext cx="8229600" cy="2923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843908"/>
            <a:ext cx="2133600" cy="273844"/>
          </a:xfrm>
          <a:prstGeom prst="rect">
            <a:avLst/>
          </a:prstGeom>
        </p:spPr>
        <p:txBody>
          <a:bodyPr/>
          <a:lstStyle/>
          <a:p>
            <a:fld id="{B627AFAF-B224-574B-982D-9364E39D1700}" type="slidenum">
              <a:rPr lang="en-US" smtClean="0"/>
              <a:t>‹#›</a:t>
            </a:fld>
            <a:endParaRPr lang="en-US"/>
          </a:p>
        </p:txBody>
      </p:sp>
    </p:spTree>
    <p:extLst>
      <p:ext uri="{BB962C8B-B14F-4D97-AF65-F5344CB8AC3E}">
        <p14:creationId xmlns:p14="http://schemas.microsoft.com/office/powerpoint/2010/main" val="2977253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t="92963"/>
          <a:stretch/>
        </p:blipFill>
        <p:spPr>
          <a:xfrm>
            <a:off x="0" y="4781550"/>
            <a:ext cx="9144000" cy="361950"/>
          </a:xfrm>
          <a:prstGeom prst="rect">
            <a:avLst/>
          </a:prstGeom>
        </p:spPr>
      </p:pic>
      <p:sp>
        <p:nvSpPr>
          <p:cNvPr id="7" name="Text Placeholder 5"/>
          <p:cNvSpPr txBox="1">
            <a:spLocks/>
          </p:cNvSpPr>
          <p:nvPr/>
        </p:nvSpPr>
        <p:spPr>
          <a:xfrm>
            <a:off x="152400" y="4892279"/>
            <a:ext cx="6371432" cy="194071"/>
          </a:xfrm>
          <a:prstGeom prst="rect">
            <a:avLst/>
          </a:prstGeom>
        </p:spPr>
        <p:txBody>
          <a:bodyPr lIns="77925" tIns="38963" rIns="77925" bIns="38963"/>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smtClean="0">
                <a:solidFill>
                  <a:schemeClr val="bg1"/>
                </a:solidFill>
              </a:rPr>
              <a:t>Copyright © 2017 ADP, LLC. Proprietary and Confidential. </a:t>
            </a:r>
            <a:endParaRPr lang="en-US" dirty="0">
              <a:solidFill>
                <a:schemeClr val="bg1"/>
              </a:solidFill>
            </a:endParaRPr>
          </a:p>
        </p:txBody>
      </p:sp>
      <p:sp>
        <p:nvSpPr>
          <p:cNvPr id="11" name="TextBox 10"/>
          <p:cNvSpPr txBox="1"/>
          <p:nvPr/>
        </p:nvSpPr>
        <p:spPr>
          <a:xfrm>
            <a:off x="4114800" y="4884552"/>
            <a:ext cx="609600" cy="201798"/>
          </a:xfrm>
          <a:prstGeom prst="rect">
            <a:avLst/>
          </a:prstGeom>
          <a:noFill/>
        </p:spPr>
        <p:txBody>
          <a:bodyPr wrap="square" lIns="77925" tIns="38963" rIns="77925" bIns="38963" rtlCol="0">
            <a:spAutoFit/>
          </a:bodyPr>
          <a:lstStyle/>
          <a:p>
            <a:pPr algn="ctr"/>
            <a:fld id="{D79FCBA7-D3FA-41C7-8C44-48835D5471AF}" type="slidenum">
              <a:rPr lang="en-US" sz="800" b="1" smtClean="0">
                <a:solidFill>
                  <a:schemeClr val="bg1"/>
                </a:solidFill>
              </a:rPr>
              <a:pPr algn="ctr"/>
              <a:t>‹#›</a:t>
            </a:fld>
            <a:endParaRPr lang="en-US" sz="800" b="1" dirty="0">
              <a:solidFill>
                <a:schemeClr val="bg1"/>
              </a:solidFill>
            </a:endParaRPr>
          </a:p>
        </p:txBody>
      </p:sp>
      <p:sp>
        <p:nvSpPr>
          <p:cNvPr id="10" name="Title Placeholder 1"/>
          <p:cNvSpPr>
            <a:spLocks noGrp="1"/>
          </p:cNvSpPr>
          <p:nvPr>
            <p:ph type="title"/>
          </p:nvPr>
        </p:nvSpPr>
        <p:spPr>
          <a:xfrm>
            <a:off x="457200" y="359039"/>
            <a:ext cx="8229600" cy="1143000"/>
          </a:xfrm>
          <a:prstGeom prst="rect">
            <a:avLst/>
          </a:prstGeom>
        </p:spPr>
        <p:txBody>
          <a:bodyPr vert="horz" lIns="91440" tIns="45720" rIns="91440" bIns="45720" rtlCol="0" anchor="t">
            <a:noAutofit/>
          </a:bodyPr>
          <a:lstStyle/>
          <a:p>
            <a:r>
              <a:rPr lang="en-US" dirty="0" smtClean="0"/>
              <a:t>Click to edit Master title style</a:t>
            </a:r>
            <a:br>
              <a:rPr lang="en-US" dirty="0" smtClean="0"/>
            </a:br>
            <a:endParaRPr lang="en-US" dirty="0"/>
          </a:p>
        </p:txBody>
      </p:sp>
      <p:sp>
        <p:nvSpPr>
          <p:cNvPr id="12" name="Text Placeholder 2"/>
          <p:cNvSpPr>
            <a:spLocks noGrp="1"/>
          </p:cNvSpPr>
          <p:nvPr>
            <p:ph type="body" idx="1"/>
          </p:nvPr>
        </p:nvSpPr>
        <p:spPr>
          <a:xfrm>
            <a:off x="457200" y="1601938"/>
            <a:ext cx="8229600" cy="33561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0189548"/>
      </p:ext>
    </p:extLst>
  </p:cSld>
  <p:clrMap bg1="lt1" tx1="dk1" bg2="lt2" tx2="dk2" accent1="accent1" accent2="accent2" accent3="accent3" accent4="accent4" accent5="accent5" accent6="accent6" hlink="hlink" folHlink="folHlink"/>
  <p:sldLayoutIdLst>
    <p:sldLayoutId id="2147483718" r:id="rId1"/>
    <p:sldLayoutId id="2147483693" r:id="rId2"/>
    <p:sldLayoutId id="2147483680" r:id="rId3"/>
    <p:sldLayoutId id="2147483719" r:id="rId4"/>
    <p:sldLayoutId id="2147483695" r:id="rId5"/>
    <p:sldLayoutId id="2147483717" r:id="rId6"/>
    <p:sldLayoutId id="2147483733" r:id="rId7"/>
    <p:sldLayoutId id="2147483734" r:id="rId8"/>
    <p:sldLayoutId id="2147483736" r:id="rId9"/>
    <p:sldLayoutId id="2147483738" r:id="rId10"/>
    <p:sldLayoutId id="2147483739" r:id="rId11"/>
    <p:sldLayoutId id="2147483740" r:id="rId12"/>
  </p:sldLayoutIdLst>
  <p:hf hdr="0" ftr="0" dt="0"/>
  <p:txStyles>
    <p:titleStyle>
      <a:lvl1pPr marL="0" marR="0" indent="0" algn="l" defTabSz="779252" rtl="0" eaLnBrk="1" fontAlgn="auto" latinLnBrk="0" hangingPunct="1">
        <a:lnSpc>
          <a:spcPct val="100000"/>
        </a:lnSpc>
        <a:spcBef>
          <a:spcPct val="0"/>
        </a:spcBef>
        <a:spcAft>
          <a:spcPts val="0"/>
        </a:spcAft>
        <a:buClrTx/>
        <a:buSzTx/>
        <a:buFontTx/>
        <a:buNone/>
        <a:tabLst/>
        <a:defRPr lang="en-US" sz="3200" b="0" i="0" u="none" strike="noStrike" kern="1200" baseline="0" smtClean="0">
          <a:solidFill>
            <a:srgbClr val="CB4398"/>
          </a:solidFill>
          <a:latin typeface="+mj-lt"/>
          <a:ea typeface="+mj-ea"/>
          <a:cs typeface="+mj-cs"/>
        </a:defRPr>
      </a:lvl1pPr>
    </p:titleStyle>
    <p:bodyStyle>
      <a:lvl1pPr marL="285750" indent="-285750" algn="l" defTabSz="779252" rtl="0" eaLnBrk="1" latinLnBrk="0" hangingPunct="1">
        <a:spcBef>
          <a:spcPct val="20000"/>
        </a:spcBef>
        <a:buFont typeface="Arial" charset="0"/>
        <a:buChar char="•"/>
        <a:defRPr sz="2400" kern="1200">
          <a:solidFill>
            <a:srgbClr val="626262"/>
          </a:solidFill>
          <a:latin typeface="+mn-lt"/>
          <a:ea typeface="+mn-ea"/>
          <a:cs typeface="+mn-cs"/>
        </a:defRPr>
      </a:lvl1pPr>
      <a:lvl2pPr marL="675376" indent="-285750" algn="l" defTabSz="779252" rtl="0" eaLnBrk="1" latinLnBrk="0" hangingPunct="1">
        <a:spcBef>
          <a:spcPct val="20000"/>
        </a:spcBef>
        <a:buFont typeface=".AppleSystemUIFont" charset="-120"/>
        <a:buChar char="-"/>
        <a:defRPr sz="2000" kern="1200">
          <a:solidFill>
            <a:srgbClr val="626262"/>
          </a:solidFill>
          <a:latin typeface="+mn-lt"/>
          <a:ea typeface="+mn-ea"/>
          <a:cs typeface="+mn-cs"/>
        </a:defRPr>
      </a:lvl2pPr>
      <a:lvl3pPr marL="1065002" indent="-285750" algn="l" defTabSz="779252" rtl="0" eaLnBrk="1" latinLnBrk="0" hangingPunct="1">
        <a:spcBef>
          <a:spcPct val="20000"/>
        </a:spcBef>
        <a:buFont typeface="Arial" charset="0"/>
        <a:buChar char="•"/>
        <a:defRPr sz="1800" kern="1200">
          <a:solidFill>
            <a:srgbClr val="626262"/>
          </a:solidFill>
          <a:latin typeface="+mn-lt"/>
          <a:ea typeface="+mn-ea"/>
          <a:cs typeface="+mn-cs"/>
        </a:defRPr>
      </a:lvl3pPr>
      <a:lvl4pPr marL="1454627" indent="-285750" algn="l" defTabSz="779252" rtl="0" eaLnBrk="1" latinLnBrk="0" hangingPunct="1">
        <a:spcBef>
          <a:spcPct val="20000"/>
        </a:spcBef>
        <a:buFont typeface=".AppleSystemUIFont" charset="-120"/>
        <a:buChar char="-"/>
        <a:defRPr sz="1600" kern="1200">
          <a:solidFill>
            <a:srgbClr val="626262"/>
          </a:solidFill>
          <a:latin typeface="+mn-lt"/>
          <a:ea typeface="+mn-ea"/>
          <a:cs typeface="+mn-cs"/>
        </a:defRPr>
      </a:lvl4pPr>
      <a:lvl5pPr marL="1844253" indent="-285750" algn="l" defTabSz="779252" rtl="0" eaLnBrk="1" latinLnBrk="0" hangingPunct="1">
        <a:spcBef>
          <a:spcPct val="20000"/>
        </a:spcBef>
        <a:buFont typeface="Wingdings" charset="2"/>
        <a:buChar char="Ø"/>
        <a:defRPr sz="1400" kern="1200">
          <a:solidFill>
            <a:srgbClr val="626262"/>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cm-hrs.com/motm2017.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support.office.microsoft.com/client/IF-function-69aed7c9-4e8a-4755-a9bc-aa8bbff73be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support.office.microsoft.com/client/DATE-function-e36c0c8c-4104-49da-ab83-82328b83234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support.office.microsoft.com/client/DATE-function-e36c0c8c-4104-49da-ab83-82328b83234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support.office.microsoft.com/client/VLOOKUP-function-0bbc8083-26fe-4963-8ab8-93a18ad188a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hyperlink" Target="http://www.rcm-hrs.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633287" y="2800350"/>
            <a:ext cx="5105400" cy="914399"/>
          </a:xfrm>
        </p:spPr>
        <p:txBody>
          <a:bodyPr>
            <a:noAutofit/>
          </a:bodyPr>
          <a:lstStyle/>
          <a:p>
            <a:r>
              <a:rPr lang="en-US" dirty="0" smtClean="0"/>
              <a:t>Session #: 510</a:t>
            </a:r>
            <a:br>
              <a:rPr lang="en-US" dirty="0" smtClean="0"/>
            </a:br>
            <a:r>
              <a:rPr lang="en-US" dirty="0" smtClean="0"/>
              <a:t>Excel </a:t>
            </a:r>
            <a:r>
              <a:rPr lang="en-US" dirty="0"/>
              <a:t>201: Elevate Your Skills to the Next </a:t>
            </a:r>
            <a:r>
              <a:rPr lang="en-US" dirty="0" smtClean="0"/>
              <a:t>Level</a:t>
            </a:r>
          </a:p>
          <a:p>
            <a:r>
              <a:rPr lang="en-US" dirty="0" smtClean="0"/>
              <a:t>Download session documents at:</a:t>
            </a:r>
          </a:p>
          <a:p>
            <a:r>
              <a:rPr lang="en-US" dirty="0" smtClean="0">
                <a:solidFill>
                  <a:srgbClr val="3366FF"/>
                </a:solidFill>
                <a:hlinkClick r:id="rId2"/>
              </a:rPr>
              <a:t>http://www.rcm-hrs.com/motm2017.html</a:t>
            </a:r>
            <a:r>
              <a:rPr lang="en-US" dirty="0" smtClean="0">
                <a:solidFill>
                  <a:srgbClr val="3366FF"/>
                </a:solidFill>
              </a:rPr>
              <a:t> </a:t>
            </a:r>
            <a:endParaRPr lang="en-US" dirty="0">
              <a:solidFill>
                <a:srgbClr val="3366FF"/>
              </a:solidFill>
            </a:endParaRPr>
          </a:p>
        </p:txBody>
      </p:sp>
      <p:sp>
        <p:nvSpPr>
          <p:cNvPr id="4" name="Content Placeholder 3"/>
          <p:cNvSpPr>
            <a:spLocks noGrp="1"/>
          </p:cNvSpPr>
          <p:nvPr>
            <p:ph idx="10"/>
          </p:nvPr>
        </p:nvSpPr>
        <p:spPr/>
        <p:txBody>
          <a:bodyPr>
            <a:noAutofit/>
          </a:bodyPr>
          <a:lstStyle/>
          <a:p>
            <a:endParaRPr lang="en-US" dirty="0" smtClean="0"/>
          </a:p>
          <a:p>
            <a:r>
              <a:rPr lang="en-US" dirty="0" smtClean="0"/>
              <a:t>Presenters </a:t>
            </a:r>
            <a:r>
              <a:rPr lang="en-US" dirty="0" smtClean="0"/>
              <a:t>Name: David Pena, Hrair Tcholakian</a:t>
            </a:r>
            <a:endParaRPr lang="en-US" dirty="0"/>
          </a:p>
        </p:txBody>
      </p:sp>
    </p:spTree>
    <p:extLst>
      <p:ext uri="{BB962C8B-B14F-4D97-AF65-F5344CB8AC3E}">
        <p14:creationId xmlns:p14="http://schemas.microsoft.com/office/powerpoint/2010/main" val="4099881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How do you do it?</a:t>
            </a:r>
            <a:endParaRPr lang="en-US" dirty="0"/>
          </a:p>
        </p:txBody>
      </p:sp>
      <p:sp>
        <p:nvSpPr>
          <p:cNvPr id="7" name="Content Placeholder 6"/>
          <p:cNvSpPr>
            <a:spLocks noGrp="1"/>
          </p:cNvSpPr>
          <p:nvPr>
            <p:ph idx="1"/>
          </p:nvPr>
        </p:nvSpPr>
        <p:spPr>
          <a:xfrm>
            <a:off x="457200" y="895350"/>
            <a:ext cx="8534400" cy="4062727"/>
          </a:xfrm>
        </p:spPr>
        <p:txBody>
          <a:bodyPr>
            <a:noAutofit/>
          </a:bodyPr>
          <a:lstStyle/>
          <a:p>
            <a:r>
              <a:rPr lang="en-US" dirty="0"/>
              <a:t>Click the Source box, highlight cells where your drop down list values are (A1:A8</a:t>
            </a:r>
            <a:r>
              <a:rPr lang="en-US" dirty="0" smtClean="0"/>
              <a:t>) or enter </a:t>
            </a:r>
            <a:r>
              <a:rPr lang="en-US" dirty="0"/>
              <a:t>the cell range: =</a:t>
            </a:r>
            <a:r>
              <a:rPr lang="en-US" dirty="0">
                <a:solidFill>
                  <a:srgbClr val="FF0000"/>
                </a:solidFill>
              </a:rPr>
              <a:t>$</a:t>
            </a:r>
            <a:r>
              <a:rPr lang="en-US" dirty="0"/>
              <a:t>A</a:t>
            </a:r>
            <a:r>
              <a:rPr lang="en-US" dirty="0">
                <a:solidFill>
                  <a:srgbClr val="FF0000"/>
                </a:solidFill>
              </a:rPr>
              <a:t>$</a:t>
            </a:r>
            <a:r>
              <a:rPr lang="en-US" dirty="0"/>
              <a:t>1:</a:t>
            </a:r>
            <a:r>
              <a:rPr lang="en-US" dirty="0">
                <a:solidFill>
                  <a:srgbClr val="FF0000"/>
                </a:solidFill>
              </a:rPr>
              <a:t>$</a:t>
            </a:r>
            <a:r>
              <a:rPr lang="en-US" dirty="0"/>
              <a:t>A</a:t>
            </a:r>
            <a:r>
              <a:rPr lang="en-US" dirty="0">
                <a:solidFill>
                  <a:srgbClr val="FF0000"/>
                </a:solidFill>
              </a:rPr>
              <a:t>$</a:t>
            </a:r>
            <a:r>
              <a:rPr lang="en-US" dirty="0"/>
              <a:t>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spcBef>
                <a:spcPts val="1800"/>
              </a:spcBef>
            </a:pPr>
            <a:r>
              <a:rPr lang="en-US" dirty="0" smtClean="0"/>
              <a:t>Make </a:t>
            </a:r>
            <a:r>
              <a:rPr lang="en-US" dirty="0"/>
              <a:t>sure “In-Cell Dropdown” is checked or the user will not see a drop down list</a:t>
            </a:r>
          </a:p>
          <a:p>
            <a:pPr>
              <a:spcBef>
                <a:spcPts val="207"/>
              </a:spcBef>
            </a:pPr>
            <a:r>
              <a:rPr lang="en-US" dirty="0"/>
              <a:t>Click OK, and your Drop Down List is created</a:t>
            </a:r>
          </a:p>
          <a:p>
            <a:pPr lvl="0"/>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33550"/>
            <a:ext cx="4898432" cy="19335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V="1">
            <a:off x="3733800" y="2953387"/>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5715000" y="2679706"/>
            <a:ext cx="448731" cy="150677"/>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1113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Sample Result</a:t>
            </a:r>
            <a:br>
              <a:rPr lang="en-US" dirty="0" smtClean="0"/>
            </a:br>
            <a:r>
              <a:rPr lang="en-US" dirty="0" smtClean="0"/>
              <a:t/>
            </a:r>
            <a:br>
              <a:rPr lang="en-US" dirty="0" smtClean="0"/>
            </a:br>
            <a:endParaRPr lang="en-US"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6974" y="895350"/>
            <a:ext cx="7990051" cy="377282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549299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t>Selective </a:t>
            </a:r>
          </a:p>
          <a:p>
            <a:r>
              <a:rPr lang="en-US" sz="3600" dirty="0" smtClean="0"/>
              <a:t>Cell Protection</a:t>
            </a:r>
          </a:p>
          <a:p>
            <a:endParaRPr lang="en-US" sz="3200" b="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3498017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Selective Cell Protection</a:t>
            </a:r>
            <a:endParaRPr lang="en-US" dirty="0"/>
          </a:p>
        </p:txBody>
      </p:sp>
      <p:sp>
        <p:nvSpPr>
          <p:cNvPr id="7" name="Content Placeholder 6"/>
          <p:cNvSpPr>
            <a:spLocks noGrp="1"/>
          </p:cNvSpPr>
          <p:nvPr>
            <p:ph idx="1"/>
          </p:nvPr>
        </p:nvSpPr>
        <p:spPr/>
        <p:txBody>
          <a:bodyPr/>
          <a:lstStyle/>
          <a:p>
            <a:pPr marL="0" indent="0">
              <a:buNone/>
            </a:pPr>
            <a:r>
              <a:rPr lang="en-US" dirty="0" smtClean="0"/>
              <a:t>Selective cell protection allows you to make specific cells read-only, while allowing input into other cells</a:t>
            </a:r>
          </a:p>
          <a:p>
            <a:pPr lvl="0"/>
            <a:endParaRPr lang="en-US" dirty="0" smtClean="0"/>
          </a:p>
          <a:p>
            <a:pPr lvl="0"/>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0" y="2343150"/>
            <a:ext cx="4953000" cy="2069528"/>
          </a:xfrm>
          <a:prstGeom prst="rect">
            <a:avLst/>
          </a:prstGeom>
        </p:spPr>
      </p:pic>
    </p:spTree>
    <p:extLst>
      <p:ext uri="{BB962C8B-B14F-4D97-AF65-F5344CB8AC3E}">
        <p14:creationId xmlns:p14="http://schemas.microsoft.com/office/powerpoint/2010/main" val="649024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Cell Protection: When do you need?</a:t>
            </a:r>
            <a:endParaRPr lang="en-US" dirty="0"/>
          </a:p>
        </p:txBody>
      </p:sp>
      <p:sp>
        <p:nvSpPr>
          <p:cNvPr id="7" name="Content Placeholder 6"/>
          <p:cNvSpPr>
            <a:spLocks noGrp="1"/>
          </p:cNvSpPr>
          <p:nvPr>
            <p:ph idx="1"/>
          </p:nvPr>
        </p:nvSpPr>
        <p:spPr/>
        <p:txBody>
          <a:bodyPr/>
          <a:lstStyle/>
          <a:p>
            <a:r>
              <a:rPr lang="en-US" dirty="0"/>
              <a:t>Protect valid values in drop down list</a:t>
            </a:r>
          </a:p>
          <a:p>
            <a:pPr lvl="0"/>
            <a:r>
              <a:rPr lang="en-US" dirty="0" smtClean="0"/>
              <a:t>Compensation modeling for managers</a:t>
            </a:r>
          </a:p>
          <a:p>
            <a:pPr lvl="0"/>
            <a:r>
              <a:rPr lang="en-US" dirty="0" smtClean="0"/>
              <a:t>Budget templates</a:t>
            </a:r>
          </a:p>
        </p:txBody>
      </p:sp>
    </p:spTree>
    <p:extLst>
      <p:ext uri="{BB962C8B-B14F-4D97-AF65-F5344CB8AC3E}">
        <p14:creationId xmlns:p14="http://schemas.microsoft.com/office/powerpoint/2010/main" val="922581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Cell Protection: How do you do it?</a:t>
            </a:r>
            <a:endParaRPr lang="en-US" dirty="0"/>
          </a:p>
        </p:txBody>
      </p:sp>
      <p:sp>
        <p:nvSpPr>
          <p:cNvPr id="7" name="Content Placeholder 6"/>
          <p:cNvSpPr>
            <a:spLocks noGrp="1"/>
          </p:cNvSpPr>
          <p:nvPr>
            <p:ph idx="1"/>
          </p:nvPr>
        </p:nvSpPr>
        <p:spPr/>
        <p:txBody>
          <a:bodyPr/>
          <a:lstStyle/>
          <a:p>
            <a:r>
              <a:rPr lang="en-US" dirty="0" smtClean="0"/>
              <a:t>Cells A1:A8 contain a list of valid values that are used in Cell E3</a:t>
            </a:r>
          </a:p>
          <a:p>
            <a:r>
              <a:rPr lang="en-US" dirty="0" smtClean="0"/>
              <a:t>You need to </a:t>
            </a:r>
            <a:r>
              <a:rPr lang="en-US" b="1" dirty="0" smtClean="0"/>
              <a:t>allow</a:t>
            </a:r>
            <a:r>
              <a:rPr lang="en-US" dirty="0" smtClean="0"/>
              <a:t> users to choose a value in Cell E3, but </a:t>
            </a:r>
            <a:r>
              <a:rPr lang="en-US" b="1" dirty="0" smtClean="0"/>
              <a:t>not allow</a:t>
            </a:r>
            <a:r>
              <a:rPr lang="en-US" dirty="0" smtClean="0"/>
              <a:t> them to change the valid value list in A1:A8</a:t>
            </a:r>
          </a:p>
          <a:p>
            <a:endParaRPr lang="en-US" dirty="0" smtClean="0"/>
          </a:p>
          <a:p>
            <a:endParaRPr lang="en-US" dirty="0" smtClean="0"/>
          </a:p>
          <a:p>
            <a:pPr lvl="0"/>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39860731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Cell Protection: How do you do it?</a:t>
            </a:r>
            <a:endParaRPr lang="en-US" dirty="0"/>
          </a:p>
        </p:txBody>
      </p:sp>
      <p:sp>
        <p:nvSpPr>
          <p:cNvPr id="7" name="Content Placeholder 6"/>
          <p:cNvSpPr>
            <a:spLocks noGrp="1"/>
          </p:cNvSpPr>
          <p:nvPr>
            <p:ph idx="1"/>
          </p:nvPr>
        </p:nvSpPr>
        <p:spPr>
          <a:xfrm>
            <a:off x="457200" y="895350"/>
            <a:ext cx="8458200" cy="4062727"/>
          </a:xfrm>
        </p:spPr>
        <p:txBody>
          <a:bodyPr>
            <a:noAutofit/>
          </a:bodyPr>
          <a:lstStyle/>
          <a:p>
            <a:pPr>
              <a:spcBef>
                <a:spcPts val="282"/>
              </a:spcBef>
            </a:pPr>
            <a:r>
              <a:rPr lang="en-US" dirty="0"/>
              <a:t>To disable data entry, lock </a:t>
            </a:r>
            <a:r>
              <a:rPr lang="en-US" dirty="0" smtClean="0"/>
              <a:t>sheet</a:t>
            </a:r>
            <a:endParaRPr lang="en-US" dirty="0"/>
          </a:p>
          <a:p>
            <a:pPr lvl="1">
              <a:spcBef>
                <a:spcPts val="171"/>
              </a:spcBef>
            </a:pPr>
            <a:r>
              <a:rPr lang="en-US" sz="2400" dirty="0"/>
              <a:t>Select the range (A1:A8) you want to lock</a:t>
            </a:r>
          </a:p>
          <a:p>
            <a:pPr lvl="1">
              <a:spcBef>
                <a:spcPts val="171"/>
              </a:spcBef>
            </a:pPr>
            <a:r>
              <a:rPr lang="en-US" sz="2400" dirty="0"/>
              <a:t>Right-click the selection and select Format Cells</a:t>
            </a:r>
          </a:p>
          <a:p>
            <a:pPr lvl="1">
              <a:spcBef>
                <a:spcPts val="171"/>
              </a:spcBef>
            </a:pPr>
            <a:r>
              <a:rPr lang="en-US" sz="2400" dirty="0"/>
              <a:t>Select the Protection tab</a:t>
            </a:r>
          </a:p>
          <a:p>
            <a:pPr lvl="1">
              <a:spcBef>
                <a:spcPts val="171"/>
              </a:spcBef>
            </a:pPr>
            <a:r>
              <a:rPr lang="en-US" sz="2400" dirty="0"/>
              <a:t>To lock the sheet, check the Locked option</a:t>
            </a:r>
          </a:p>
          <a:p>
            <a:pPr lvl="1">
              <a:spcBef>
                <a:spcPts val="171"/>
              </a:spcBef>
            </a:pPr>
            <a:r>
              <a:rPr lang="en-US" sz="2400" dirty="0"/>
              <a:t>Click OK</a:t>
            </a:r>
          </a:p>
          <a:p>
            <a:pPr>
              <a:spcBef>
                <a:spcPts val="282"/>
              </a:spcBef>
            </a:pPr>
            <a:r>
              <a:rPr lang="en-US" dirty="0"/>
              <a:t>To enable data entry, unlock </a:t>
            </a:r>
            <a:r>
              <a:rPr lang="en-US" dirty="0" smtClean="0"/>
              <a:t>cells</a:t>
            </a:r>
            <a:endParaRPr lang="en-US" dirty="0"/>
          </a:p>
          <a:p>
            <a:pPr lvl="1">
              <a:spcBef>
                <a:spcPts val="171"/>
              </a:spcBef>
            </a:pPr>
            <a:r>
              <a:rPr lang="en-US" sz="2400" dirty="0"/>
              <a:t>Unprotect the sheet</a:t>
            </a:r>
          </a:p>
          <a:p>
            <a:pPr lvl="1">
              <a:spcBef>
                <a:spcPts val="171"/>
              </a:spcBef>
            </a:pPr>
            <a:r>
              <a:rPr lang="en-US" sz="2400" dirty="0"/>
              <a:t>Highlight cells to be re-opened, remove the Lock option</a:t>
            </a:r>
          </a:p>
          <a:p>
            <a:pPr>
              <a:spcBef>
                <a:spcPts val="282"/>
              </a:spcBef>
            </a:pPr>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42419787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Cell Protection: How do you do it?</a:t>
            </a:r>
            <a:endParaRPr lang="en-US" dirty="0"/>
          </a:p>
        </p:txBody>
      </p:sp>
      <p:sp>
        <p:nvSpPr>
          <p:cNvPr id="7" name="Content Placeholder 6"/>
          <p:cNvSpPr>
            <a:spLocks noGrp="1"/>
          </p:cNvSpPr>
          <p:nvPr>
            <p:ph idx="1"/>
          </p:nvPr>
        </p:nvSpPr>
        <p:spPr>
          <a:xfrm>
            <a:off x="457200" y="895350"/>
            <a:ext cx="8610600" cy="4062727"/>
          </a:xfrm>
        </p:spPr>
        <p:txBody>
          <a:bodyPr>
            <a:noAutofit/>
          </a:bodyPr>
          <a:lstStyle/>
          <a:p>
            <a:pPr marL="0" indent="0">
              <a:spcBef>
                <a:spcPts val="282"/>
              </a:spcBef>
              <a:buNone/>
            </a:pPr>
            <a:r>
              <a:rPr lang="en-US" dirty="0"/>
              <a:t>Click the Locked check box if </a:t>
            </a:r>
            <a:r>
              <a:rPr lang="en-US" dirty="0" smtClean="0"/>
              <a:t>highlighted </a:t>
            </a:r>
            <a:r>
              <a:rPr lang="en-US" dirty="0"/>
              <a:t>cells need to be locked, un-check the box if </a:t>
            </a:r>
            <a:r>
              <a:rPr lang="en-US" dirty="0" smtClean="0"/>
              <a:t>cells </a:t>
            </a:r>
            <a:r>
              <a:rPr lang="en-US" dirty="0"/>
              <a:t>need to be available for </a:t>
            </a:r>
            <a:r>
              <a:rPr lang="en-US" dirty="0" smtClean="0"/>
              <a:t>entry</a:t>
            </a:r>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35736"/>
            <a:ext cx="5867400" cy="287936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V="1">
            <a:off x="3285391" y="3562350"/>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69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Sheet Protection: How do you do it?</a:t>
            </a:r>
            <a:endParaRPr lang="en-US" dirty="0"/>
          </a:p>
        </p:txBody>
      </p:sp>
      <p:sp>
        <p:nvSpPr>
          <p:cNvPr id="7" name="Content Placeholder 6"/>
          <p:cNvSpPr>
            <a:spLocks noGrp="1"/>
          </p:cNvSpPr>
          <p:nvPr>
            <p:ph idx="1"/>
          </p:nvPr>
        </p:nvSpPr>
        <p:spPr/>
        <p:txBody>
          <a:bodyPr>
            <a:noAutofit/>
          </a:bodyPr>
          <a:lstStyle/>
          <a:p>
            <a:pPr>
              <a:spcBef>
                <a:spcPts val="200"/>
              </a:spcBef>
            </a:pPr>
            <a:r>
              <a:rPr lang="en-US" dirty="0"/>
              <a:t>Select the Review tab</a:t>
            </a:r>
          </a:p>
          <a:p>
            <a:pPr>
              <a:spcBef>
                <a:spcPts val="200"/>
              </a:spcBef>
            </a:pPr>
            <a:r>
              <a:rPr lang="en-US" dirty="0"/>
              <a:t>In Changes group box, click Protect Sheet button</a:t>
            </a:r>
          </a:p>
          <a:p>
            <a:endParaRPr lang="en-US" dirty="0"/>
          </a:p>
          <a:p>
            <a:endParaRPr lang="en-US" dirty="0"/>
          </a:p>
          <a:p>
            <a:endParaRPr lang="en-US" dirty="0"/>
          </a:p>
          <a:p>
            <a:endParaRPr lang="en-US" dirty="0"/>
          </a:p>
          <a:p>
            <a:endParaRPr lang="en-US" dirty="0"/>
          </a:p>
          <a:p>
            <a:pPr>
              <a:spcBef>
                <a:spcPts val="282"/>
              </a:spcBef>
            </a:pPr>
            <a:r>
              <a:rPr lang="en-US" dirty="0"/>
              <a:t>Check the “Protect worksheet and contents of locked </a:t>
            </a:r>
            <a:r>
              <a:rPr lang="en-US" dirty="0" smtClean="0"/>
              <a:t>cells” </a:t>
            </a:r>
            <a:r>
              <a:rPr lang="en-US" dirty="0"/>
              <a:t>check </a:t>
            </a:r>
            <a:r>
              <a:rPr lang="en-US" dirty="0" smtClean="0"/>
              <a:t>box</a:t>
            </a:r>
            <a:endParaRPr lang="en-US" dirty="0"/>
          </a:p>
          <a:p>
            <a:pPr lvl="0"/>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809750"/>
            <a:ext cx="4953000" cy="207525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V="1">
            <a:off x="4724400" y="2037043"/>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947381" y="2409153"/>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912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Cell Protection: How do you do it?</a:t>
            </a:r>
            <a:endParaRPr lang="en-US" dirty="0"/>
          </a:p>
        </p:txBody>
      </p:sp>
      <p:sp>
        <p:nvSpPr>
          <p:cNvPr id="7" name="Content Placeholder 6"/>
          <p:cNvSpPr>
            <a:spLocks noGrp="1"/>
          </p:cNvSpPr>
          <p:nvPr>
            <p:ph idx="1"/>
          </p:nvPr>
        </p:nvSpPr>
        <p:spPr/>
        <p:txBody>
          <a:bodyPr/>
          <a:lstStyle/>
          <a:p>
            <a:r>
              <a:rPr lang="en-US" dirty="0" smtClean="0"/>
              <a:t>In the Password to Unprotect sheet box, type password</a:t>
            </a:r>
          </a:p>
          <a:p>
            <a:r>
              <a:rPr lang="en-US" dirty="0" smtClean="0"/>
              <a:t>Click OK</a:t>
            </a:r>
          </a:p>
          <a:p>
            <a:r>
              <a:rPr lang="en-US" dirty="0" smtClean="0"/>
              <a:t>Locked cells are now protected and cannot be edited</a:t>
            </a:r>
          </a:p>
          <a:p>
            <a:r>
              <a:rPr lang="en-US" dirty="0" smtClean="0"/>
              <a:t>Unlocked cells are available for data entry</a:t>
            </a:r>
          </a:p>
          <a:p>
            <a:r>
              <a:rPr lang="en-US" dirty="0" smtClean="0"/>
              <a:t>Users cannot remove the sheet protection without your password</a:t>
            </a:r>
          </a:p>
          <a:p>
            <a:pPr lvl="0"/>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34022371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181600" y="590550"/>
            <a:ext cx="3962400" cy="857250"/>
          </a:xfrm>
          <a:prstGeom prst="rect">
            <a:avLst/>
          </a:prstGeom>
        </p:spPr>
        <p:txBody>
          <a:bodyPr vert="horz" lIns="77925" tIns="38963" rIns="77925" bIns="38963" rtlCol="0" anchor="ctr">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2800" b="0" dirty="0" smtClean="0"/>
              <a:t>Thank You for </a:t>
            </a:r>
            <a:r>
              <a:rPr lang="en-US" sz="2800" b="0" smtClean="0"/>
              <a:t>joining </a:t>
            </a:r>
            <a:br>
              <a:rPr lang="en-US" sz="2800" b="0" smtClean="0"/>
            </a:br>
            <a:r>
              <a:rPr lang="en-US" sz="2800" b="0" smtClean="0"/>
              <a:t>us at ADP Meeting </a:t>
            </a:r>
            <a:br>
              <a:rPr lang="en-US" sz="2800" b="0" smtClean="0"/>
            </a:br>
            <a:r>
              <a:rPr lang="en-US" sz="2800" b="0" smtClean="0"/>
              <a:t>of the </a:t>
            </a:r>
            <a:r>
              <a:rPr lang="en-US" sz="2800" b="0" dirty="0" smtClean="0"/>
              <a:t>Minds 2017! </a:t>
            </a:r>
            <a:endParaRPr lang="en-US" sz="2800" b="0" dirty="0"/>
          </a:p>
        </p:txBody>
      </p:sp>
      <p:sp>
        <p:nvSpPr>
          <p:cNvPr id="6" name="Text Placeholder 2"/>
          <p:cNvSpPr txBox="1">
            <a:spLocks/>
          </p:cNvSpPr>
          <p:nvPr/>
        </p:nvSpPr>
        <p:spPr>
          <a:xfrm>
            <a:off x="5181600" y="1885950"/>
            <a:ext cx="3657600" cy="2590800"/>
          </a:xfrm>
          <a:prstGeom prst="rect">
            <a:avLst/>
          </a:prstGeom>
        </p:spPr>
        <p:txBody>
          <a:bodyPr vert="horz" lIns="77925" tIns="38963" rIns="77925" bIns="38963" rtlCol="0">
            <a:noAutofit/>
          </a:bodyPr>
          <a:lstStyle>
            <a:defPPr>
              <a:defRPr lang="en-US"/>
            </a:defPPr>
            <a:lvl1pPr marL="0" algn="l" defTabSz="779252" rtl="0" eaLnBrk="1" latinLnBrk="0" hangingPunct="1">
              <a:defRPr sz="14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US" sz="1800" dirty="0" smtClean="0"/>
              <a:t>Session 501 will help you with advanced </a:t>
            </a:r>
            <a:r>
              <a:rPr lang="en-US" sz="1800" dirty="0"/>
              <a:t>topics such as VLOOKUP, pivot tables, nested functions, drop down lists, </a:t>
            </a:r>
            <a:r>
              <a:rPr lang="en-US" sz="1800" dirty="0" smtClean="0"/>
              <a:t>and </a:t>
            </a:r>
            <a:r>
              <a:rPr lang="en-US" sz="1800" dirty="0"/>
              <a:t>selected cell protection! </a:t>
            </a:r>
            <a:endParaRPr lang="en-US" sz="1800" dirty="0" smtClean="0"/>
          </a:p>
          <a:p>
            <a:endParaRPr lang="en-US" sz="1800" dirty="0"/>
          </a:p>
          <a:p>
            <a:r>
              <a:rPr lang="en-US" sz="1800" dirty="0" smtClean="0"/>
              <a:t>You can visit us at the Partner Pavilion – </a:t>
            </a:r>
            <a:r>
              <a:rPr lang="en-US" sz="1800" b="1" dirty="0" smtClean="0">
                <a:solidFill>
                  <a:srgbClr val="FF0000"/>
                </a:solidFill>
              </a:rPr>
              <a:t>Kiosk </a:t>
            </a:r>
            <a:r>
              <a:rPr lang="en-US" sz="1800" b="1" dirty="0" smtClean="0">
                <a:solidFill>
                  <a:srgbClr val="FF0000"/>
                </a:solidFill>
              </a:rPr>
              <a:t>#28</a:t>
            </a:r>
            <a:r>
              <a:rPr lang="en-US" sz="1800" dirty="0" smtClean="0"/>
              <a:t>.</a:t>
            </a:r>
            <a:endParaRPr lang="en-US" sz="1800" dirty="0" smtClean="0"/>
          </a:p>
        </p:txBody>
      </p:sp>
      <p:grpSp>
        <p:nvGrpSpPr>
          <p:cNvPr id="2" name="Group 1"/>
          <p:cNvGrpSpPr/>
          <p:nvPr/>
        </p:nvGrpSpPr>
        <p:grpSpPr>
          <a:xfrm>
            <a:off x="304799" y="376237"/>
            <a:ext cx="4668878" cy="4165601"/>
            <a:chOff x="304799" y="376237"/>
            <a:chExt cx="4668878" cy="4165601"/>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14300" r="36255"/>
            <a:stretch/>
          </p:blipFill>
          <p:spPr>
            <a:xfrm>
              <a:off x="3444915" y="376237"/>
              <a:ext cx="1528762" cy="1341436"/>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2804" r="29862"/>
            <a:stretch/>
          </p:blipFill>
          <p:spPr>
            <a:xfrm>
              <a:off x="3444913" y="3151188"/>
              <a:ext cx="1528763" cy="1390650"/>
            </a:xfrm>
            <a:prstGeom prst="rect">
              <a:avLst/>
            </a:prstGeom>
          </p:spPr>
        </p:pic>
        <p:sp>
          <p:nvSpPr>
            <p:cNvPr id="19" name="Rectangle 18"/>
            <p:cNvSpPr/>
            <p:nvPr/>
          </p:nvSpPr>
          <p:spPr>
            <a:xfrm>
              <a:off x="3441970" y="1754187"/>
              <a:ext cx="1531706" cy="1365250"/>
            </a:xfrm>
            <a:prstGeom prst="rect">
              <a:avLst/>
            </a:prstGeom>
            <a:solidFill>
              <a:srgbClr val="F9A1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4716" t="38969" r="30344" b="20960"/>
            <a:stretch/>
          </p:blipFill>
          <p:spPr>
            <a:xfrm>
              <a:off x="304801" y="376238"/>
              <a:ext cx="1524000" cy="134143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042" r="41925" b="3862"/>
            <a:stretch/>
          </p:blipFill>
          <p:spPr>
            <a:xfrm flipH="1">
              <a:off x="1870075" y="1754188"/>
              <a:ext cx="1524000" cy="136525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369" r="9829"/>
            <a:stretch/>
          </p:blipFill>
          <p:spPr>
            <a:xfrm>
              <a:off x="304799" y="3151188"/>
              <a:ext cx="1524001" cy="1390649"/>
            </a:xfrm>
            <a:prstGeom prst="rect">
              <a:avLst/>
            </a:prstGeom>
          </p:spPr>
        </p:pic>
        <p:sp>
          <p:nvSpPr>
            <p:cNvPr id="13" name="Rectangle 12"/>
            <p:cNvSpPr/>
            <p:nvPr/>
          </p:nvSpPr>
          <p:spPr>
            <a:xfrm>
              <a:off x="307023" y="1754188"/>
              <a:ext cx="1524000" cy="13652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70075" y="376237"/>
              <a:ext cx="1524000" cy="1341437"/>
            </a:xfrm>
            <a:prstGeom prst="rect">
              <a:avLst/>
            </a:prstGeom>
            <a:solidFill>
              <a:srgbClr val="E459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70075" y="3151187"/>
              <a:ext cx="1524000" cy="1390649"/>
            </a:xfrm>
            <a:prstGeom prst="rect">
              <a:avLst/>
            </a:prstGeom>
            <a:solidFill>
              <a:srgbClr val="BB44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26981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t>Functions</a:t>
            </a:r>
            <a:endParaRPr lang="en-US" sz="360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37069485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Functions:  What is a “Function”?</a:t>
            </a:r>
            <a:endParaRPr lang="en-US" dirty="0"/>
          </a:p>
        </p:txBody>
      </p:sp>
      <p:sp>
        <p:nvSpPr>
          <p:cNvPr id="7" name="Content Placeholder 6"/>
          <p:cNvSpPr>
            <a:spLocks noGrp="1"/>
          </p:cNvSpPr>
          <p:nvPr>
            <p:ph idx="1"/>
          </p:nvPr>
        </p:nvSpPr>
        <p:spPr/>
        <p:txBody>
          <a:bodyPr/>
          <a:lstStyle/>
          <a:p>
            <a:pPr marL="0" indent="0">
              <a:buNone/>
            </a:pPr>
            <a:r>
              <a:rPr lang="en-US" dirty="0" smtClean="0"/>
              <a:t>A coding/programming “sentence” that carries out a specific task</a:t>
            </a:r>
          </a:p>
          <a:p>
            <a:pPr lvl="0"/>
            <a:endParaRPr lang="en-US" dirty="0" smtClean="0"/>
          </a:p>
          <a:p>
            <a:pPr lvl="0"/>
            <a:endParaRPr lang="en-US" dirty="0" smtClean="0"/>
          </a:p>
          <a:p>
            <a:pPr lvl="2"/>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0" y="2038350"/>
            <a:ext cx="4800600" cy="2372662"/>
          </a:xfrm>
          <a:prstGeom prst="rect">
            <a:avLst/>
          </a:prstGeom>
        </p:spPr>
      </p:pic>
    </p:spTree>
    <p:extLst>
      <p:ext uri="{BB962C8B-B14F-4D97-AF65-F5344CB8AC3E}">
        <p14:creationId xmlns:p14="http://schemas.microsoft.com/office/powerpoint/2010/main" val="4008481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a:t>
            </a:r>
            <a:endParaRPr lang="en-US" dirty="0"/>
          </a:p>
        </p:txBody>
      </p:sp>
      <p:sp>
        <p:nvSpPr>
          <p:cNvPr id="3" name="Content Placeholder 2"/>
          <p:cNvSpPr>
            <a:spLocks noGrp="1"/>
          </p:cNvSpPr>
          <p:nvPr>
            <p:ph idx="1"/>
          </p:nvPr>
        </p:nvSpPr>
        <p:spPr/>
        <p:txBody>
          <a:bodyPr/>
          <a:lstStyle/>
          <a:p>
            <a:pPr marL="0" indent="0" fontAlgn="ctr">
              <a:buNone/>
            </a:pPr>
            <a:r>
              <a:rPr lang="en-US" dirty="0">
                <a:hlinkClick r:id="rId3"/>
              </a:rPr>
              <a:t>IF function</a:t>
            </a:r>
            <a:r>
              <a:rPr lang="en-US" dirty="0"/>
              <a:t> </a:t>
            </a:r>
            <a:endParaRPr lang="en-US" dirty="0" smtClean="0"/>
          </a:p>
          <a:p>
            <a:pPr fontAlgn="ctr"/>
            <a:r>
              <a:rPr lang="en-US" dirty="0" smtClean="0"/>
              <a:t>Returns </a:t>
            </a:r>
            <a:r>
              <a:rPr lang="en-US" dirty="0"/>
              <a:t>one </a:t>
            </a:r>
            <a:r>
              <a:rPr lang="en-US" dirty="0" smtClean="0"/>
              <a:t>value (a) </a:t>
            </a:r>
            <a:r>
              <a:rPr lang="en-US" dirty="0"/>
              <a:t>if a condition is true and another </a:t>
            </a:r>
            <a:r>
              <a:rPr lang="en-US" dirty="0" smtClean="0"/>
              <a:t>value (b) </a:t>
            </a:r>
            <a:r>
              <a:rPr lang="en-US" dirty="0"/>
              <a:t>if it's false. </a:t>
            </a:r>
            <a:endParaRPr lang="en-US" dirty="0" smtClean="0"/>
          </a:p>
          <a:p>
            <a:pPr fontAlgn="ctr"/>
            <a:r>
              <a:rPr lang="en-US" dirty="0" smtClean="0"/>
              <a:t>Example Use:  To find Highly Compensated Employees (HCEs) in a list of all employees, </a:t>
            </a:r>
            <a:r>
              <a:rPr lang="en-US" u="sng" dirty="0" smtClean="0"/>
              <a:t>if</a:t>
            </a:r>
            <a:r>
              <a:rPr lang="en-US" dirty="0" smtClean="0"/>
              <a:t> the salary is greater than $199,999.99, </a:t>
            </a:r>
            <a:r>
              <a:rPr lang="en-US" u="sng" dirty="0" smtClean="0"/>
              <a:t>then</a:t>
            </a:r>
            <a:r>
              <a:rPr lang="en-US" dirty="0" smtClean="0"/>
              <a:t> return “HCE”, </a:t>
            </a:r>
            <a:r>
              <a:rPr lang="en-US" u="sng" dirty="0" smtClean="0"/>
              <a:t>otherwise(else)</a:t>
            </a:r>
            <a:r>
              <a:rPr lang="en-US" dirty="0" smtClean="0"/>
              <a:t>, leave blank.        </a:t>
            </a:r>
          </a:p>
          <a:p>
            <a:pPr fontAlgn="ctr"/>
            <a:r>
              <a:rPr lang="en-US" dirty="0" smtClean="0"/>
              <a:t>=IF(</a:t>
            </a:r>
            <a:r>
              <a:rPr lang="en-US" dirty="0" smtClean="0">
                <a:solidFill>
                  <a:srgbClr val="00FF00"/>
                </a:solidFill>
              </a:rPr>
              <a:t>A2</a:t>
            </a:r>
            <a:r>
              <a:rPr lang="en-US" dirty="0">
                <a:solidFill>
                  <a:schemeClr val="accent6">
                    <a:lumMod val="75000"/>
                  </a:schemeClr>
                </a:solidFill>
              </a:rPr>
              <a:t>&gt;$199,999.99</a:t>
            </a:r>
            <a:r>
              <a:rPr lang="en-US" dirty="0"/>
              <a:t>,“HCE",“</a:t>
            </a:r>
            <a:r>
              <a:rPr lang="en-US" dirty="0">
                <a:solidFill>
                  <a:srgbClr val="FF0066"/>
                </a:solidFill>
              </a:rPr>
              <a:t> </a:t>
            </a:r>
            <a:r>
              <a:rPr lang="en-US" dirty="0" smtClean="0"/>
              <a:t>")  </a:t>
            </a:r>
          </a:p>
        </p:txBody>
      </p:sp>
      <p:sp>
        <p:nvSpPr>
          <p:cNvPr id="4" name="Slide Number Placeholder 3"/>
          <p:cNvSpPr>
            <a:spLocks noGrp="1"/>
          </p:cNvSpPr>
          <p:nvPr>
            <p:ph type="sldNum" sz="quarter" idx="4294967295"/>
          </p:nvPr>
        </p:nvSpPr>
        <p:spPr>
          <a:xfrm>
            <a:off x="7010400" y="4843463"/>
            <a:ext cx="2133600" cy="274637"/>
          </a:xfrm>
          <a:prstGeom prst="rect">
            <a:avLst/>
          </a:prstGeom>
        </p:spPr>
        <p:txBody>
          <a:bodyPr/>
          <a:lstStyle/>
          <a:p>
            <a:fld id="{B627AFAF-B224-574B-982D-9364E39D1700}" type="slidenum">
              <a:rPr lang="en-US" smtClean="0"/>
              <a:t>22</a:t>
            </a:fld>
            <a:endParaRPr lang="en-US"/>
          </a:p>
        </p:txBody>
      </p:sp>
    </p:spTree>
    <p:extLst>
      <p:ext uri="{BB962C8B-B14F-4D97-AF65-F5344CB8AC3E}">
        <p14:creationId xmlns:p14="http://schemas.microsoft.com/office/powerpoint/2010/main" val="30341257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a:t>
            </a:r>
            <a:endParaRPr lang="en-US" dirty="0"/>
          </a:p>
        </p:txBody>
      </p:sp>
      <p:sp>
        <p:nvSpPr>
          <p:cNvPr id="3" name="Content Placeholder 2"/>
          <p:cNvSpPr>
            <a:spLocks noGrp="1"/>
          </p:cNvSpPr>
          <p:nvPr>
            <p:ph idx="1"/>
          </p:nvPr>
        </p:nvSpPr>
        <p:spPr/>
        <p:txBody>
          <a:bodyPr/>
          <a:lstStyle/>
          <a:p>
            <a:pPr marL="0" indent="0" fontAlgn="ctr">
              <a:buNone/>
            </a:pPr>
            <a:r>
              <a:rPr lang="en-US" dirty="0" err="1" smtClean="0">
                <a:hlinkClick r:id="rId3"/>
              </a:rPr>
              <a:t>IsBlank</a:t>
            </a:r>
            <a:r>
              <a:rPr lang="en-US" dirty="0" smtClean="0">
                <a:hlinkClick r:id="rId3"/>
              </a:rPr>
              <a:t> function</a:t>
            </a:r>
            <a:r>
              <a:rPr lang="en-US" dirty="0"/>
              <a:t> </a:t>
            </a:r>
            <a:r>
              <a:rPr lang="en-US" dirty="0" smtClean="0"/>
              <a:t>   </a:t>
            </a:r>
          </a:p>
          <a:p>
            <a:pPr fontAlgn="ctr"/>
            <a:r>
              <a:rPr lang="en-US" dirty="0" smtClean="0"/>
              <a:t>Returns “true” if the value refers to an empty cell.</a:t>
            </a:r>
          </a:p>
          <a:p>
            <a:pPr fontAlgn="ctr"/>
            <a:r>
              <a:rPr lang="en-US" dirty="0" smtClean="0"/>
              <a:t>Example Use: </a:t>
            </a:r>
            <a:r>
              <a:rPr lang="en-US" dirty="0"/>
              <a:t>To </a:t>
            </a:r>
            <a:r>
              <a:rPr lang="en-US" dirty="0" smtClean="0"/>
              <a:t>determine which employees have benefit enrollment forms, if the enrollment date field blank, return “true”, otherwise, returns “false”</a:t>
            </a:r>
          </a:p>
          <a:p>
            <a:pPr fontAlgn="ctr"/>
            <a:r>
              <a:rPr lang="en-US" dirty="0"/>
              <a:t>=ISBLANK(</a:t>
            </a:r>
            <a:r>
              <a:rPr lang="en-US" dirty="0">
                <a:solidFill>
                  <a:srgbClr val="00B0F0"/>
                </a:solidFill>
              </a:rPr>
              <a:t>A2</a:t>
            </a:r>
            <a:r>
              <a:rPr lang="en-US" dirty="0" smtClean="0"/>
              <a:t>)</a:t>
            </a:r>
            <a:endParaRPr lang="en-US" dirty="0"/>
          </a:p>
          <a:p>
            <a:pPr fontAlgn="ctr"/>
            <a:endParaRPr lang="en-US" dirty="0">
              <a:solidFill>
                <a:srgbClr val="FF0000"/>
              </a:solidFill>
            </a:endParaRPr>
          </a:p>
        </p:txBody>
      </p:sp>
      <p:sp>
        <p:nvSpPr>
          <p:cNvPr id="4" name="Slide Number Placeholder 3"/>
          <p:cNvSpPr>
            <a:spLocks noGrp="1"/>
          </p:cNvSpPr>
          <p:nvPr>
            <p:ph type="sldNum" sz="quarter" idx="4294967295"/>
          </p:nvPr>
        </p:nvSpPr>
        <p:spPr>
          <a:xfrm>
            <a:off x="7010400" y="4843463"/>
            <a:ext cx="2133600" cy="274637"/>
          </a:xfrm>
          <a:prstGeom prst="rect">
            <a:avLst/>
          </a:prstGeom>
        </p:spPr>
        <p:txBody>
          <a:bodyPr/>
          <a:lstStyle/>
          <a:p>
            <a:fld id="{B627AFAF-B224-574B-982D-9364E39D1700}" type="slidenum">
              <a:rPr lang="en-US" smtClean="0"/>
              <a:t>23</a:t>
            </a:fld>
            <a:endParaRPr lang="en-US"/>
          </a:p>
        </p:txBody>
      </p:sp>
    </p:spTree>
    <p:extLst>
      <p:ext uri="{BB962C8B-B14F-4D97-AF65-F5344CB8AC3E}">
        <p14:creationId xmlns:p14="http://schemas.microsoft.com/office/powerpoint/2010/main" val="36364672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Functions</a:t>
            </a:r>
            <a:endParaRPr lang="en-US" dirty="0"/>
          </a:p>
        </p:txBody>
      </p:sp>
      <p:sp>
        <p:nvSpPr>
          <p:cNvPr id="3" name="Content Placeholder 2"/>
          <p:cNvSpPr>
            <a:spLocks noGrp="1"/>
          </p:cNvSpPr>
          <p:nvPr>
            <p:ph idx="1"/>
          </p:nvPr>
        </p:nvSpPr>
        <p:spPr/>
        <p:txBody>
          <a:bodyPr/>
          <a:lstStyle/>
          <a:p>
            <a:pPr marL="0" indent="0" fontAlgn="ctr">
              <a:buNone/>
            </a:pPr>
            <a:r>
              <a:rPr lang="en-US" dirty="0" smtClean="0">
                <a:hlinkClick r:id="rId3"/>
              </a:rPr>
              <a:t>WEEKDAY </a:t>
            </a:r>
            <a:r>
              <a:rPr lang="en-US" dirty="0">
                <a:hlinkClick r:id="rId3"/>
              </a:rPr>
              <a:t>function</a:t>
            </a:r>
            <a:r>
              <a:rPr lang="en-US" dirty="0"/>
              <a:t> </a:t>
            </a:r>
            <a:endParaRPr lang="en-US" dirty="0" smtClean="0"/>
          </a:p>
          <a:p>
            <a:pPr fontAlgn="ctr"/>
            <a:r>
              <a:rPr lang="en-US" dirty="0"/>
              <a:t>Returns the day of the week corresponding to a date. </a:t>
            </a:r>
            <a:r>
              <a:rPr lang="en-US" dirty="0" smtClean="0"/>
              <a:t>The day of the week </a:t>
            </a:r>
            <a:r>
              <a:rPr lang="en-US" dirty="0"/>
              <a:t>is given </a:t>
            </a:r>
            <a:r>
              <a:rPr lang="en-US" dirty="0" smtClean="0"/>
              <a:t>a number, from 1 </a:t>
            </a:r>
            <a:r>
              <a:rPr lang="en-US" dirty="0"/>
              <a:t>(Sunday) to 7 (Saturday</a:t>
            </a:r>
            <a:r>
              <a:rPr lang="en-US" dirty="0" smtClean="0"/>
              <a:t>)</a:t>
            </a:r>
          </a:p>
          <a:p>
            <a:pPr fontAlgn="ctr"/>
            <a:r>
              <a:rPr lang="en-US" dirty="0" smtClean="0"/>
              <a:t>Example Use:  Use timesheet data to determine who worked on the weekend for gift card</a:t>
            </a:r>
          </a:p>
          <a:p>
            <a:pPr fontAlgn="ctr"/>
            <a:r>
              <a:rPr lang="en-US" dirty="0" smtClean="0"/>
              <a:t>=</a:t>
            </a:r>
            <a:r>
              <a:rPr lang="en-US" dirty="0"/>
              <a:t>WEEKDAY(</a:t>
            </a:r>
            <a:r>
              <a:rPr lang="en-US" dirty="0">
                <a:solidFill>
                  <a:srgbClr val="FF0000"/>
                </a:solidFill>
              </a:rPr>
              <a:t>A2</a:t>
            </a:r>
            <a:r>
              <a:rPr lang="en-US" dirty="0" smtClean="0"/>
              <a:t>)  (Sunday to Saturday)</a:t>
            </a:r>
          </a:p>
          <a:p>
            <a:pPr fontAlgn="ctr"/>
            <a:r>
              <a:rPr lang="en-US" dirty="0" smtClean="0"/>
              <a:t>=</a:t>
            </a:r>
            <a:r>
              <a:rPr lang="en-US" dirty="0"/>
              <a:t>WEEKDAY(</a:t>
            </a:r>
            <a:r>
              <a:rPr lang="en-US" dirty="0">
                <a:solidFill>
                  <a:srgbClr val="FF0000"/>
                </a:solidFill>
              </a:rPr>
              <a:t>A2</a:t>
            </a:r>
            <a:r>
              <a:rPr lang="en-US" dirty="0"/>
              <a:t>,</a:t>
            </a:r>
            <a:r>
              <a:rPr lang="en-US" dirty="0">
                <a:solidFill>
                  <a:srgbClr val="7030A0"/>
                </a:solidFill>
              </a:rPr>
              <a:t>2</a:t>
            </a:r>
            <a:r>
              <a:rPr lang="en-US" dirty="0" smtClean="0"/>
              <a:t>) (Monday to Sunday)</a:t>
            </a:r>
            <a:endParaRPr lang="en-US" dirty="0"/>
          </a:p>
          <a:p>
            <a:pPr fontAlgn="ctr"/>
            <a:endParaRPr lang="en-US" dirty="0"/>
          </a:p>
        </p:txBody>
      </p:sp>
      <p:sp>
        <p:nvSpPr>
          <p:cNvPr id="4" name="Slide Number Placeholder 3"/>
          <p:cNvSpPr>
            <a:spLocks noGrp="1"/>
          </p:cNvSpPr>
          <p:nvPr>
            <p:ph type="sldNum" sz="quarter" idx="4294967295"/>
          </p:nvPr>
        </p:nvSpPr>
        <p:spPr>
          <a:xfrm>
            <a:off x="7010400" y="4843463"/>
            <a:ext cx="2133600" cy="274637"/>
          </a:xfrm>
          <a:prstGeom prst="rect">
            <a:avLst/>
          </a:prstGeom>
        </p:spPr>
        <p:txBody>
          <a:bodyPr/>
          <a:lstStyle/>
          <a:p>
            <a:fld id="{B627AFAF-B224-574B-982D-9364E39D1700}" type="slidenum">
              <a:rPr lang="en-US" smtClean="0"/>
              <a:t>24</a:t>
            </a:fld>
            <a:endParaRPr lang="en-US"/>
          </a:p>
        </p:txBody>
      </p:sp>
    </p:spTree>
    <p:extLst>
      <p:ext uri="{BB962C8B-B14F-4D97-AF65-F5344CB8AC3E}">
        <p14:creationId xmlns:p14="http://schemas.microsoft.com/office/powerpoint/2010/main" val="10077227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solidFill>
                  <a:srgbClr val="BB4489"/>
                </a:solidFill>
              </a:rPr>
              <a:t>Pivot Tables</a:t>
            </a:r>
          </a:p>
          <a:p>
            <a:endParaRPr lang="en-US" sz="320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22489597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Pivot tables</a:t>
            </a:r>
            <a:endParaRPr lang="en-US" dirty="0"/>
          </a:p>
        </p:txBody>
      </p:sp>
      <p:sp>
        <p:nvSpPr>
          <p:cNvPr id="7" name="Content Placeholder 6"/>
          <p:cNvSpPr>
            <a:spLocks noGrp="1"/>
          </p:cNvSpPr>
          <p:nvPr>
            <p:ph idx="1"/>
          </p:nvPr>
        </p:nvSpPr>
        <p:spPr/>
        <p:txBody>
          <a:bodyPr>
            <a:normAutofit/>
          </a:bodyPr>
          <a:lstStyle/>
          <a:p>
            <a:pPr lvl="0"/>
            <a:r>
              <a:rPr lang="en-US" dirty="0"/>
              <a:t>Pivot tables</a:t>
            </a:r>
          </a:p>
          <a:p>
            <a:pPr lvl="1"/>
            <a:r>
              <a:rPr lang="en-US" sz="2400" dirty="0"/>
              <a:t>When do you need them?</a:t>
            </a:r>
          </a:p>
          <a:p>
            <a:pPr lvl="1"/>
            <a:r>
              <a:rPr lang="en-US" sz="2400" dirty="0"/>
              <a:t>How do you do them?</a:t>
            </a:r>
          </a:p>
          <a:p>
            <a:pPr lvl="1"/>
            <a:r>
              <a:rPr lang="en-US" sz="2400" dirty="0"/>
              <a:t>Slicing and dicing examples</a:t>
            </a:r>
          </a:p>
          <a:p>
            <a:r>
              <a:rPr lang="en-US" dirty="0"/>
              <a:t>Pivot charts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015" y="1047750"/>
            <a:ext cx="2371128" cy="3435096"/>
          </a:xfrm>
          <a:prstGeom prst="rect">
            <a:avLst/>
          </a:prstGeom>
        </p:spPr>
      </p:pic>
    </p:spTree>
    <p:extLst>
      <p:ext uri="{BB962C8B-B14F-4D97-AF65-F5344CB8AC3E}">
        <p14:creationId xmlns:p14="http://schemas.microsoft.com/office/powerpoint/2010/main" val="3013106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Pivot tables: When do you need it?</a:t>
            </a:r>
            <a:endParaRPr lang="en-US" dirty="0"/>
          </a:p>
        </p:txBody>
      </p:sp>
      <p:sp>
        <p:nvSpPr>
          <p:cNvPr id="7" name="Content Placeholder 6"/>
          <p:cNvSpPr>
            <a:spLocks noGrp="1"/>
          </p:cNvSpPr>
          <p:nvPr>
            <p:ph idx="1"/>
          </p:nvPr>
        </p:nvSpPr>
        <p:spPr/>
        <p:txBody>
          <a:bodyPr>
            <a:normAutofit/>
          </a:bodyPr>
          <a:lstStyle/>
          <a:p>
            <a:pPr lvl="0"/>
            <a:r>
              <a:rPr lang="en-US" dirty="0"/>
              <a:t>When you need to slice and dice a large amount of data to view in a more meaningful summary format</a:t>
            </a:r>
          </a:p>
          <a:p>
            <a:pPr lvl="1"/>
            <a:r>
              <a:rPr lang="en-US" sz="2400" dirty="0"/>
              <a:t>Summarize pay, earnings and hours by employee</a:t>
            </a:r>
          </a:p>
          <a:p>
            <a:pPr lvl="1"/>
            <a:r>
              <a:rPr lang="en-US" sz="2400" dirty="0"/>
              <a:t>View participation in all or a single benefit, by employee type, location, age</a:t>
            </a:r>
          </a:p>
          <a:p>
            <a:r>
              <a:rPr lang="en-US" dirty="0"/>
              <a:t>When you need to do data modeling</a:t>
            </a:r>
          </a:p>
        </p:txBody>
      </p:sp>
    </p:spTree>
    <p:extLst>
      <p:ext uri="{BB962C8B-B14F-4D97-AF65-F5344CB8AC3E}">
        <p14:creationId xmlns:p14="http://schemas.microsoft.com/office/powerpoint/2010/main" val="41559034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a:t>
            </a:r>
            <a:r>
              <a:rPr lang="en-US" dirty="0" smtClean="0"/>
              <a:t>tables: </a:t>
            </a:r>
            <a:r>
              <a:rPr lang="en-US" dirty="0"/>
              <a:t>How do you do it?</a:t>
            </a:r>
          </a:p>
        </p:txBody>
      </p:sp>
      <p:sp>
        <p:nvSpPr>
          <p:cNvPr id="3" name="Content Placeholder 2"/>
          <p:cNvSpPr>
            <a:spLocks noGrp="1"/>
          </p:cNvSpPr>
          <p:nvPr>
            <p:ph idx="1"/>
          </p:nvPr>
        </p:nvSpPr>
        <p:spPr/>
        <p:txBody>
          <a:bodyPr/>
          <a:lstStyle/>
          <a:p>
            <a:pPr marL="0" lvl="0" indent="0">
              <a:buNone/>
            </a:pPr>
            <a:r>
              <a:rPr lang="en-US" dirty="0"/>
              <a:t>Show earnings by check date by active employee within specific paygroup</a:t>
            </a:r>
          </a:p>
          <a:p>
            <a:pPr marL="685800" lvl="1" indent="-385763">
              <a:spcBef>
                <a:spcPts val="376"/>
              </a:spcBef>
              <a:buFont typeface="+mj-lt"/>
              <a:buAutoNum type="arabicPeriod"/>
            </a:pPr>
            <a:r>
              <a:rPr lang="en-US" sz="2400" dirty="0"/>
              <a:t>Select the data on the </a:t>
            </a:r>
            <a:r>
              <a:rPr lang="en-US" sz="2400" dirty="0" smtClean="0"/>
              <a:t>spreadsheet</a:t>
            </a:r>
            <a:br>
              <a:rPr lang="en-US" sz="2400" dirty="0" smtClean="0"/>
            </a:br>
            <a:r>
              <a:rPr lang="en-US" sz="2400" dirty="0" smtClean="0"/>
              <a:t>Select </a:t>
            </a:r>
            <a:r>
              <a:rPr lang="en-US" sz="2400" dirty="0"/>
              <a:t>all cells (CTRL+SHIFT+END) or specific cells</a:t>
            </a:r>
          </a:p>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71750"/>
            <a:ext cx="5178373" cy="2057400"/>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10400" y="2571750"/>
            <a:ext cx="427041" cy="692497"/>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50" b="1" dirty="0">
                <a:ln>
                  <a:prstDash val="solid"/>
                </a:ln>
                <a:solidFill>
                  <a:schemeClr val="accent1">
                    <a:lumMod val="75000"/>
                  </a:schemeClr>
                </a:solidFill>
              </a:rPr>
              <a:t>1</a:t>
            </a:r>
          </a:p>
        </p:txBody>
      </p:sp>
    </p:spTree>
    <p:extLst>
      <p:ext uri="{BB962C8B-B14F-4D97-AF65-F5344CB8AC3E}">
        <p14:creationId xmlns:p14="http://schemas.microsoft.com/office/powerpoint/2010/main" val="8294026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a:t>
            </a:r>
            <a:r>
              <a:rPr lang="en-US" dirty="0" smtClean="0"/>
              <a:t>tables: </a:t>
            </a:r>
            <a:r>
              <a:rPr lang="en-US" dirty="0"/>
              <a:t>How do you do it?</a:t>
            </a:r>
          </a:p>
        </p:txBody>
      </p:sp>
      <p:sp>
        <p:nvSpPr>
          <p:cNvPr id="3" name="Content Placeholder 2"/>
          <p:cNvSpPr>
            <a:spLocks noGrp="1"/>
          </p:cNvSpPr>
          <p:nvPr>
            <p:ph idx="1"/>
          </p:nvPr>
        </p:nvSpPr>
        <p:spPr/>
        <p:txBody>
          <a:bodyPr>
            <a:normAutofit/>
          </a:bodyPr>
          <a:lstStyle/>
          <a:p>
            <a:pPr marL="685800" lvl="1" indent="-385763">
              <a:buFont typeface="+mj-lt"/>
              <a:buAutoNum type="arabicPeriod" startAt="2"/>
            </a:pPr>
            <a:r>
              <a:rPr lang="en-US" sz="2400" dirty="0"/>
              <a:t>INSERT &gt; Pivot Table &gt; click OK</a:t>
            </a:r>
          </a:p>
          <a:p>
            <a:pPr marL="385763" indent="-385763">
              <a:buFont typeface="+mj-lt"/>
              <a:buAutoNum type="arabicPeriod" startAt="2"/>
            </a:pPr>
            <a:endParaRPr lang="en-US" sz="2800" dirty="0"/>
          </a:p>
        </p:txBody>
      </p:sp>
      <p:grpSp>
        <p:nvGrpSpPr>
          <p:cNvPr id="7" name="Group 6"/>
          <p:cNvGrpSpPr/>
          <p:nvPr/>
        </p:nvGrpSpPr>
        <p:grpSpPr>
          <a:xfrm>
            <a:off x="1295400" y="1544855"/>
            <a:ext cx="5316255" cy="2703295"/>
            <a:chOff x="1105786" y="3121601"/>
            <a:chExt cx="7088340" cy="3604393"/>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86" y="3121601"/>
              <a:ext cx="2696824" cy="2220914"/>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4" name="Picture 2" descr="C:\Users\bdockril\AppData\Local\Temp\SNAGHTML6331bd7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19" y="3121601"/>
              <a:ext cx="4976307" cy="3604393"/>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p:spPr>
        </p:pic>
      </p:grpSp>
      <p:sp>
        <p:nvSpPr>
          <p:cNvPr id="8" name="Rectangle 7"/>
          <p:cNvSpPr/>
          <p:nvPr/>
        </p:nvSpPr>
        <p:spPr>
          <a:xfrm>
            <a:off x="6858000" y="1498253"/>
            <a:ext cx="427041" cy="692497"/>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50" b="1" dirty="0">
                <a:ln>
                  <a:prstDash val="solid"/>
                </a:ln>
                <a:solidFill>
                  <a:schemeClr val="accent1">
                    <a:lumMod val="75000"/>
                  </a:schemeClr>
                </a:solidFill>
              </a:rPr>
              <a:t>2</a:t>
            </a:r>
          </a:p>
        </p:txBody>
      </p:sp>
    </p:spTree>
    <p:extLst>
      <p:ext uri="{BB962C8B-B14F-4D97-AF65-F5344CB8AC3E}">
        <p14:creationId xmlns:p14="http://schemas.microsoft.com/office/powerpoint/2010/main" val="11672713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Agenda</a:t>
            </a:r>
            <a:endParaRPr lang="en-US" dirty="0"/>
          </a:p>
        </p:txBody>
      </p:sp>
      <p:sp>
        <p:nvSpPr>
          <p:cNvPr id="7" name="Content Placeholder 6"/>
          <p:cNvSpPr>
            <a:spLocks noGrp="1"/>
          </p:cNvSpPr>
          <p:nvPr>
            <p:ph idx="1"/>
          </p:nvPr>
        </p:nvSpPr>
        <p:spPr/>
        <p:txBody>
          <a:bodyPr/>
          <a:lstStyle/>
          <a:p>
            <a:r>
              <a:rPr lang="en-US" dirty="0" smtClean="0"/>
              <a:t>Drop down lists</a:t>
            </a:r>
          </a:p>
          <a:p>
            <a:r>
              <a:rPr lang="en-US" dirty="0" smtClean="0"/>
              <a:t>Selected cell protection</a:t>
            </a:r>
          </a:p>
          <a:p>
            <a:r>
              <a:rPr lang="en-US" dirty="0" smtClean="0"/>
              <a:t>Common Excel Functions </a:t>
            </a:r>
          </a:p>
          <a:p>
            <a:r>
              <a:rPr lang="en-US" dirty="0" smtClean="0"/>
              <a:t>Pivot tables and charts</a:t>
            </a:r>
          </a:p>
          <a:p>
            <a:r>
              <a:rPr lang="en-US" dirty="0" err="1"/>
              <a:t>VLookup</a:t>
            </a:r>
            <a:endParaRPr lang="en-US" dirty="0"/>
          </a:p>
          <a:p>
            <a:r>
              <a:rPr lang="en-US" dirty="0" smtClean="0"/>
              <a:t>Nested </a:t>
            </a:r>
            <a:r>
              <a:rPr lang="en-US" dirty="0"/>
              <a:t>functions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200150"/>
            <a:ext cx="3566479" cy="2030225"/>
          </a:xfrm>
          <a:prstGeom prst="rect">
            <a:avLst/>
          </a:prstGeom>
        </p:spPr>
      </p:pic>
    </p:spTree>
    <p:extLst>
      <p:ext uri="{BB962C8B-B14F-4D97-AF65-F5344CB8AC3E}">
        <p14:creationId xmlns:p14="http://schemas.microsoft.com/office/powerpoint/2010/main" val="589099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Pivot </a:t>
            </a:r>
            <a:r>
              <a:rPr lang="en-US" dirty="0" smtClean="0"/>
              <a:t>tables: </a:t>
            </a:r>
            <a:r>
              <a:rPr lang="en-US" dirty="0"/>
              <a:t>How do you do it?</a:t>
            </a:r>
          </a:p>
        </p:txBody>
      </p:sp>
      <p:sp>
        <p:nvSpPr>
          <p:cNvPr id="4" name="Content Placeholder 3"/>
          <p:cNvSpPr>
            <a:spLocks noGrp="1"/>
          </p:cNvSpPr>
          <p:nvPr>
            <p:ph idx="1"/>
          </p:nvPr>
        </p:nvSpPr>
        <p:spPr/>
        <p:txBody>
          <a:bodyPr/>
          <a:lstStyle/>
          <a:p>
            <a:pPr marL="642938" lvl="1" indent="-342900">
              <a:spcBef>
                <a:spcPts val="376"/>
              </a:spcBef>
              <a:buFont typeface="+mj-lt"/>
              <a:buAutoNum type="arabicPeriod" startAt="3"/>
            </a:pPr>
            <a:r>
              <a:rPr lang="en-US" sz="2400" dirty="0" smtClean="0"/>
              <a:t>Choose fields to add to report</a:t>
            </a:r>
          </a:p>
          <a:p>
            <a:pPr marL="642938" lvl="1" indent="-342900">
              <a:spcBef>
                <a:spcPts val="376"/>
              </a:spcBef>
              <a:buFont typeface="+mj-lt"/>
              <a:buAutoNum type="arabicPeriod" startAt="3"/>
            </a:pPr>
            <a:r>
              <a:rPr lang="en-US" sz="2400" dirty="0" smtClean="0"/>
              <a:t>Drag fields to row, column, filter, or value</a:t>
            </a:r>
            <a:endParaRPr lang="en-US" sz="2400" dirty="0"/>
          </a:p>
          <a:p>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878188"/>
            <a:ext cx="2019300" cy="2819944"/>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bdockril\AppData\Local\Temp\SNAGHTML632c33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74" y="1878187"/>
            <a:ext cx="1947826" cy="2752092"/>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p:spPr>
      </p:pic>
      <p:sp>
        <p:nvSpPr>
          <p:cNvPr id="5" name="Rectangle 4"/>
          <p:cNvSpPr/>
          <p:nvPr/>
        </p:nvSpPr>
        <p:spPr>
          <a:xfrm>
            <a:off x="1325559" y="1741260"/>
            <a:ext cx="427041" cy="692497"/>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50" b="1" dirty="0">
                <a:ln>
                  <a:prstDash val="solid"/>
                </a:ln>
                <a:solidFill>
                  <a:schemeClr val="accent1">
                    <a:lumMod val="75000"/>
                  </a:schemeClr>
                </a:solidFill>
              </a:rPr>
              <a:t>3</a:t>
            </a:r>
          </a:p>
        </p:txBody>
      </p:sp>
      <p:sp>
        <p:nvSpPr>
          <p:cNvPr id="13" name="Rectangle 12"/>
          <p:cNvSpPr/>
          <p:nvPr/>
        </p:nvSpPr>
        <p:spPr>
          <a:xfrm>
            <a:off x="6254378" y="1741261"/>
            <a:ext cx="427041" cy="692497"/>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50" b="1" dirty="0">
                <a:ln>
                  <a:prstDash val="solid"/>
                </a:ln>
                <a:solidFill>
                  <a:schemeClr val="accent1">
                    <a:lumMod val="75000"/>
                  </a:schemeClr>
                </a:solidFill>
              </a:rPr>
              <a:t>4</a:t>
            </a:r>
          </a:p>
        </p:txBody>
      </p:sp>
      <p:cxnSp>
        <p:nvCxnSpPr>
          <p:cNvPr id="10" name="Straight Arrow Connector 9"/>
          <p:cNvCxnSpPr/>
          <p:nvPr/>
        </p:nvCxnSpPr>
        <p:spPr>
          <a:xfrm flipV="1">
            <a:off x="3939687" y="2343150"/>
            <a:ext cx="281274" cy="316595"/>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28091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How do you do it?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231" y="895350"/>
            <a:ext cx="5682969" cy="3700805"/>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3428700" y="1013662"/>
            <a:ext cx="763253" cy="77609"/>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913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Slice and dice</a:t>
            </a:r>
            <a:endParaRPr lang="en-US" dirty="0"/>
          </a:p>
        </p:txBody>
      </p:sp>
      <p:sp>
        <p:nvSpPr>
          <p:cNvPr id="7" name="Content Placeholder 6"/>
          <p:cNvSpPr>
            <a:spLocks noGrp="1"/>
          </p:cNvSpPr>
          <p:nvPr>
            <p:ph idx="1"/>
          </p:nvPr>
        </p:nvSpPr>
        <p:spPr/>
        <p:txBody>
          <a:bodyPr>
            <a:normAutofit/>
          </a:bodyPr>
          <a:lstStyle/>
          <a:p>
            <a:pPr marL="0" lvl="0" indent="0">
              <a:buNone/>
            </a:pPr>
            <a:r>
              <a:rPr lang="en-US" dirty="0" smtClean="0"/>
              <a:t>Select additional or different values to slice and dice further</a:t>
            </a:r>
          </a:p>
          <a:p>
            <a:r>
              <a:rPr lang="en-US" dirty="0"/>
              <a:t>Drill down of earnings by employee</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1609392" cy="2508143"/>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38350"/>
            <a:ext cx="2165570" cy="2244798"/>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167917" y="3702318"/>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rrowheads="1"/>
          </p:cNvSpPr>
          <p:nvPr/>
        </p:nvSpPr>
        <p:spPr bwMode="auto">
          <a:xfrm rot="21160526">
            <a:off x="1318736" y="3140451"/>
            <a:ext cx="904229" cy="423947"/>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125" dirty="0"/>
          </a:p>
        </p:txBody>
      </p:sp>
      <p:cxnSp>
        <p:nvCxnSpPr>
          <p:cNvPr id="11" name="Straight Arrow Connector 10"/>
          <p:cNvCxnSpPr/>
          <p:nvPr/>
        </p:nvCxnSpPr>
        <p:spPr>
          <a:xfrm flipV="1">
            <a:off x="5098454" y="3702318"/>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645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a:t>
            </a:r>
            <a:r>
              <a:rPr lang="en-US" dirty="0"/>
              <a:t> Slice and dice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30539"/>
            <a:ext cx="5029200" cy="3731987"/>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6782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a:t>
            </a:r>
            <a:r>
              <a:rPr lang="en-US" dirty="0"/>
              <a:t> Slice and dice</a:t>
            </a:r>
          </a:p>
        </p:txBody>
      </p:sp>
      <p:sp>
        <p:nvSpPr>
          <p:cNvPr id="2" name="Content Placeholder 1"/>
          <p:cNvSpPr>
            <a:spLocks noGrp="1"/>
          </p:cNvSpPr>
          <p:nvPr>
            <p:ph idx="1"/>
          </p:nvPr>
        </p:nvSpPr>
        <p:spPr/>
        <p:txBody>
          <a:bodyPr>
            <a:normAutofit/>
          </a:bodyPr>
          <a:lstStyle/>
          <a:p>
            <a:r>
              <a:rPr lang="en-US" dirty="0" smtClean="0"/>
              <a:t>Drill down employees within earnings and hours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760" y="1428750"/>
            <a:ext cx="1991439" cy="3147486"/>
          </a:xfrm>
          <a:prstGeom prst="rect">
            <a:avLst/>
          </a:prstGeom>
          <a:solidFill>
            <a:srgbClr val="FFFFFF">
              <a:shade val="85000"/>
            </a:srgbClr>
          </a:solidFill>
          <a:ln w="19050">
            <a:solidFill>
              <a:schemeClr val="tx1"/>
            </a:solidFill>
            <a:miter lim="800000"/>
            <a:headEnd/>
            <a:tailEnd/>
          </a:ln>
          <a:effectLs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932" y="1428750"/>
            <a:ext cx="4428068" cy="3123660"/>
          </a:xfrm>
          <a:prstGeom prst="rect">
            <a:avLst/>
          </a:prstGeom>
          <a:solidFill>
            <a:srgbClr val="FFFFFF">
              <a:shade val="85000"/>
            </a:srgbClr>
          </a:solidFill>
          <a:ln w="9525">
            <a:solidFill>
              <a:schemeClr val="tx1"/>
            </a:solidFill>
            <a:miter lim="800000"/>
            <a:headEnd/>
            <a:tailEnd/>
          </a:ln>
          <a:effectLst/>
          <a:extLst/>
        </p:spPr>
      </p:pic>
      <p:cxnSp>
        <p:nvCxnSpPr>
          <p:cNvPr id="7" name="Straight Arrow Connector 6"/>
          <p:cNvCxnSpPr/>
          <p:nvPr/>
        </p:nvCxnSpPr>
        <p:spPr>
          <a:xfrm flipV="1">
            <a:off x="914400" y="3301072"/>
            <a:ext cx="275726" cy="261278"/>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100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Charts and graphs</a:t>
            </a:r>
            <a:endParaRPr lang="en-US" dirty="0"/>
          </a:p>
        </p:txBody>
      </p:sp>
      <p:sp>
        <p:nvSpPr>
          <p:cNvPr id="7" name="Content Placeholder 6"/>
          <p:cNvSpPr>
            <a:spLocks noGrp="1"/>
          </p:cNvSpPr>
          <p:nvPr>
            <p:ph idx="1"/>
          </p:nvPr>
        </p:nvSpPr>
        <p:spPr/>
        <p:txBody>
          <a:bodyPr>
            <a:normAutofit/>
          </a:bodyPr>
          <a:lstStyle/>
          <a:p>
            <a:pPr marL="457200" indent="-457200">
              <a:buFont typeface="+mj-lt"/>
              <a:buAutoNum type="arabicPeriod"/>
            </a:pPr>
            <a:r>
              <a:rPr lang="en-US" dirty="0"/>
              <a:t>Select the data on the spreadsheet</a:t>
            </a:r>
          </a:p>
          <a:p>
            <a:pPr marL="631825" lvl="1" indent="-342900"/>
            <a:r>
              <a:rPr lang="en-US" sz="2400" dirty="0"/>
              <a:t>Select all cells (CTRL+SHIFT+END) or specific </a:t>
            </a:r>
            <a:r>
              <a:rPr lang="en-US" sz="2400" dirty="0" smtClean="0"/>
              <a:t>cells</a:t>
            </a:r>
          </a:p>
          <a:p>
            <a:pPr marL="457200" indent="-457200">
              <a:buFont typeface="+mj-lt"/>
              <a:buAutoNum type="arabicPeriod"/>
            </a:pPr>
            <a:r>
              <a:rPr lang="en-US" dirty="0" smtClean="0"/>
              <a:t>INSERT </a:t>
            </a:r>
            <a:r>
              <a:rPr lang="en-US" dirty="0"/>
              <a:t>&gt; Pivot Chart &gt; click </a:t>
            </a:r>
            <a:r>
              <a:rPr lang="en-US" dirty="0" smtClean="0"/>
              <a:t>OK</a:t>
            </a:r>
          </a:p>
          <a:p>
            <a:pPr marL="457200" indent="-457200">
              <a:buFont typeface="+mj-lt"/>
              <a:buAutoNum type="arabicPeriod"/>
            </a:pPr>
            <a:r>
              <a:rPr lang="en-US" dirty="0"/>
              <a:t>Choose fields to add to report</a:t>
            </a:r>
          </a:p>
          <a:p>
            <a:pPr marL="457200" indent="-457200">
              <a:buFont typeface="+mj-lt"/>
              <a:buAutoNum type="arabicPeriod"/>
            </a:pPr>
            <a:r>
              <a:rPr lang="en-US" dirty="0"/>
              <a:t>Drag </a:t>
            </a:r>
            <a:r>
              <a:rPr lang="en-US" dirty="0" smtClean="0"/>
              <a:t>appropriate fields </a:t>
            </a:r>
            <a:r>
              <a:rPr lang="en-US" dirty="0"/>
              <a:t>to </a:t>
            </a:r>
            <a:endParaRPr lang="en-US" dirty="0" smtClean="0"/>
          </a:p>
          <a:p>
            <a:pPr marL="642938" lvl="1" indent="-342900"/>
            <a:r>
              <a:rPr lang="en-US" sz="2400" dirty="0" smtClean="0"/>
              <a:t>Legend fields</a:t>
            </a:r>
          </a:p>
          <a:p>
            <a:pPr marL="642938" lvl="1" indent="-342900"/>
            <a:r>
              <a:rPr lang="en-US" sz="2400" dirty="0" smtClean="0"/>
              <a:t>Axis</a:t>
            </a:r>
          </a:p>
          <a:p>
            <a:pPr marL="642938" lvl="1" indent="-342900"/>
            <a:r>
              <a:rPr lang="en-US" sz="2400" dirty="0" smtClean="0"/>
              <a:t>Value</a:t>
            </a:r>
            <a:endParaRPr lang="en-US" sz="2400" dirty="0"/>
          </a:p>
          <a:p>
            <a:pPr marL="0" indent="0">
              <a:buNone/>
            </a:pPr>
            <a:endParaRPr lang="en-US" dirty="0"/>
          </a:p>
          <a:p>
            <a:pPr lvl="1"/>
            <a:endParaRPr lang="en-US" sz="2400" dirty="0"/>
          </a:p>
        </p:txBody>
      </p:sp>
    </p:spTree>
    <p:extLst>
      <p:ext uri="{BB962C8B-B14F-4D97-AF65-F5344CB8AC3E}">
        <p14:creationId xmlns:p14="http://schemas.microsoft.com/office/powerpoint/2010/main" val="399693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 Charts and graphs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555" y="1047751"/>
            <a:ext cx="2346445" cy="3606386"/>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47750"/>
            <a:ext cx="2667000" cy="3627551"/>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5019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Pivot </a:t>
            </a:r>
            <a:r>
              <a:rPr lang="en-US" dirty="0" smtClean="0"/>
              <a:t>tables</a:t>
            </a:r>
            <a:r>
              <a:rPr lang="en-US" dirty="0"/>
              <a:t>: Charts </a:t>
            </a:r>
            <a:r>
              <a:rPr lang="en-US" dirty="0" smtClean="0"/>
              <a:t>and </a:t>
            </a:r>
            <a:r>
              <a:rPr lang="en-US" dirty="0"/>
              <a:t>graphs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253" y="1047750"/>
            <a:ext cx="5398432" cy="3197798"/>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327" y="1048973"/>
            <a:ext cx="2014337" cy="1558833"/>
          </a:xfrm>
          <a:prstGeom prst="rect">
            <a:avLst/>
          </a:prstGeom>
          <a:solidFill>
            <a:srgbClr val="FFFFFF">
              <a:shade val="85000"/>
            </a:srgbClr>
          </a:solidFill>
          <a:ln w="190500" cap="sq">
            <a:noFill/>
            <a:miter lim="800000"/>
          </a:ln>
          <a:effectLst/>
          <a:scene3d>
            <a:camera prst="orthographicFront"/>
            <a:lightRig rig="twoPt" dir="t">
              <a:rot lat="0" lon="0" rev="7200000"/>
            </a:lightRig>
          </a:scene3d>
          <a:sp3d contourW="12700">
            <a:bevelT w="25400" h="1905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83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t>V Look Up</a:t>
            </a:r>
          </a:p>
          <a:p>
            <a:endParaRPr lang="en-US" sz="3200" b="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17476013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Vertical Lookups</a:t>
            </a:r>
            <a:endParaRPr lang="en-US" dirty="0"/>
          </a:p>
        </p:txBody>
      </p:sp>
      <p:sp>
        <p:nvSpPr>
          <p:cNvPr id="7" name="Content Placeholder 6"/>
          <p:cNvSpPr>
            <a:spLocks noGrp="1"/>
          </p:cNvSpPr>
          <p:nvPr>
            <p:ph idx="1"/>
          </p:nvPr>
        </p:nvSpPr>
        <p:spPr/>
        <p:txBody>
          <a:bodyPr/>
          <a:lstStyle/>
          <a:p>
            <a:r>
              <a:rPr lang="en-US" dirty="0" smtClean="0"/>
              <a:t>Vertical Lookups allow you to check if a value in a cell exists in another Excel worksheet – same sheet, different sheet, different file</a:t>
            </a:r>
          </a:p>
          <a:p>
            <a:r>
              <a:rPr lang="en-US" dirty="0" smtClean="0"/>
              <a:t>Vertical Lookups allow you to look up values from one spreadsheet and enter that value on another spreadsheet, based on a common identifier</a:t>
            </a:r>
          </a:p>
        </p:txBody>
      </p:sp>
    </p:spTree>
    <p:extLst>
      <p:ext uri="{BB962C8B-B14F-4D97-AF65-F5344CB8AC3E}">
        <p14:creationId xmlns:p14="http://schemas.microsoft.com/office/powerpoint/2010/main" val="22853331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t>Drop Down Lists</a:t>
            </a:r>
            <a:endParaRPr lang="en-US" sz="360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2706131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When do you need it?</a:t>
            </a:r>
            <a:endParaRPr lang="en-US" dirty="0"/>
          </a:p>
        </p:txBody>
      </p:sp>
      <p:sp>
        <p:nvSpPr>
          <p:cNvPr id="7" name="Content Placeholder 6"/>
          <p:cNvSpPr>
            <a:spLocks noGrp="1"/>
          </p:cNvSpPr>
          <p:nvPr>
            <p:ph idx="1"/>
          </p:nvPr>
        </p:nvSpPr>
        <p:spPr>
          <a:xfrm>
            <a:off x="457200" y="895350"/>
            <a:ext cx="8458200" cy="4062727"/>
          </a:xfrm>
        </p:spPr>
        <p:txBody>
          <a:bodyPr>
            <a:noAutofit/>
          </a:bodyPr>
          <a:lstStyle/>
          <a:p>
            <a:r>
              <a:rPr lang="en-US" dirty="0"/>
              <a:t>Add data not included in a file</a:t>
            </a:r>
          </a:p>
          <a:p>
            <a:pPr lvl="1"/>
            <a:r>
              <a:rPr lang="en-US" sz="2400" dirty="0"/>
              <a:t>Bonus file has EMPLID, but no PR file number</a:t>
            </a:r>
          </a:p>
          <a:p>
            <a:r>
              <a:rPr lang="en-US" dirty="0"/>
              <a:t>Validate the existence of data between files</a:t>
            </a:r>
          </a:p>
          <a:p>
            <a:pPr lvl="1"/>
            <a:r>
              <a:rPr lang="en-US" sz="2400" dirty="0"/>
              <a:t>Pay group and PR file number need to be validated on bonus </a:t>
            </a:r>
            <a:r>
              <a:rPr lang="en-US" sz="2400" dirty="0" smtClean="0"/>
              <a:t>file</a:t>
            </a:r>
            <a:r>
              <a:rPr lang="en-US" sz="2400" dirty="0"/>
              <a:t> provided by Compensation</a:t>
            </a:r>
          </a:p>
          <a:p>
            <a:pPr lvl="1"/>
            <a:r>
              <a:rPr lang="en-US" sz="2400" dirty="0"/>
              <a:t>Received revised full file of merit increases and only need to identify the people not already in the pay batch</a:t>
            </a:r>
          </a:p>
          <a:p>
            <a:pPr lvl="1"/>
            <a:r>
              <a:rPr lang="en-US" sz="2400" dirty="0"/>
              <a:t>Vendor provides active participants and you need to load only those employees not already set up</a:t>
            </a:r>
          </a:p>
          <a:p>
            <a:endParaRPr lang="en-US" dirty="0"/>
          </a:p>
        </p:txBody>
      </p:sp>
    </p:spTree>
    <p:extLst>
      <p:ext uri="{BB962C8B-B14F-4D97-AF65-F5344CB8AC3E}">
        <p14:creationId xmlns:p14="http://schemas.microsoft.com/office/powerpoint/2010/main" val="16155568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VLookup</a:t>
            </a:r>
            <a:r>
              <a:rPr lang="en-US" dirty="0" smtClean="0"/>
              <a:t> Function: How do you do it?</a:t>
            </a:r>
            <a:endParaRPr lang="en-US" dirty="0"/>
          </a:p>
        </p:txBody>
      </p:sp>
      <p:sp>
        <p:nvSpPr>
          <p:cNvPr id="3" name="Content Placeholder 2"/>
          <p:cNvSpPr>
            <a:spLocks noGrp="1"/>
          </p:cNvSpPr>
          <p:nvPr>
            <p:ph idx="1"/>
          </p:nvPr>
        </p:nvSpPr>
        <p:spPr/>
        <p:txBody>
          <a:bodyPr/>
          <a:lstStyle/>
          <a:p>
            <a:pPr marL="0" indent="0" fontAlgn="ctr">
              <a:buNone/>
            </a:pPr>
            <a:r>
              <a:rPr lang="en-US" dirty="0">
                <a:hlinkClick r:id="rId3"/>
              </a:rPr>
              <a:t>VLOOKUP function</a:t>
            </a:r>
            <a:r>
              <a:rPr lang="en-US" dirty="0"/>
              <a:t> </a:t>
            </a:r>
          </a:p>
          <a:p>
            <a:pPr fontAlgn="ctr"/>
            <a:r>
              <a:rPr lang="en-US" dirty="0"/>
              <a:t>Returns information from a column in another spreadsheet for inclusion in main spreadsheet or to validate data</a:t>
            </a:r>
          </a:p>
          <a:p>
            <a:pPr fontAlgn="ctr"/>
            <a:r>
              <a:rPr lang="en-US" dirty="0"/>
              <a:t>Example Uses: find and include employee’s PR file number in a Bonus file or ensure all PR Files numbers are correct</a:t>
            </a:r>
          </a:p>
          <a:p>
            <a:pPr fontAlgn="ctr"/>
            <a:r>
              <a:rPr lang="en-US" dirty="0"/>
              <a:t>=VLOOKUP(</a:t>
            </a:r>
            <a:r>
              <a:rPr lang="en-US" dirty="0">
                <a:solidFill>
                  <a:schemeClr val="accent6">
                    <a:lumMod val="75000"/>
                  </a:schemeClr>
                </a:solidFill>
              </a:rPr>
              <a:t>A2</a:t>
            </a:r>
            <a:r>
              <a:rPr lang="en-US" dirty="0"/>
              <a:t>,</a:t>
            </a:r>
            <a:r>
              <a:rPr lang="en-US" dirty="0">
                <a:solidFill>
                  <a:srgbClr val="CB4398"/>
                </a:solidFill>
              </a:rPr>
              <a:t>'Lookup Data'!$A$3:$B$22</a:t>
            </a:r>
            <a:r>
              <a:rPr lang="en-US" dirty="0"/>
              <a:t>,</a:t>
            </a:r>
            <a:r>
              <a:rPr lang="en-US" dirty="0">
                <a:solidFill>
                  <a:srgbClr val="FF0000"/>
                </a:solidFill>
              </a:rPr>
              <a:t>2</a:t>
            </a:r>
            <a:r>
              <a:rPr lang="en-US" dirty="0"/>
              <a:t>,</a:t>
            </a:r>
            <a:r>
              <a:rPr lang="en-US" dirty="0">
                <a:solidFill>
                  <a:srgbClr val="6F6F73"/>
                </a:solidFill>
              </a:rPr>
              <a:t>FALSE</a:t>
            </a:r>
            <a:r>
              <a:rPr lang="en-US" dirty="0"/>
              <a:t>)</a:t>
            </a:r>
          </a:p>
        </p:txBody>
      </p:sp>
      <p:sp>
        <p:nvSpPr>
          <p:cNvPr id="4" name="Slide Number Placeholder 3"/>
          <p:cNvSpPr>
            <a:spLocks noGrp="1"/>
          </p:cNvSpPr>
          <p:nvPr>
            <p:ph type="sldNum" sz="quarter" idx="4294967295"/>
          </p:nvPr>
        </p:nvSpPr>
        <p:spPr>
          <a:xfrm>
            <a:off x="7010400" y="4843463"/>
            <a:ext cx="2133600" cy="274637"/>
          </a:xfrm>
          <a:prstGeom prst="rect">
            <a:avLst/>
          </a:prstGeom>
        </p:spPr>
        <p:txBody>
          <a:bodyPr/>
          <a:lstStyle/>
          <a:p>
            <a:fld id="{B627AFAF-B224-574B-982D-9364E39D1700}" type="slidenum">
              <a:rPr lang="en-US" smtClean="0"/>
              <a:t>41</a:t>
            </a:fld>
            <a:endParaRPr lang="en-US"/>
          </a:p>
        </p:txBody>
      </p:sp>
    </p:spTree>
    <p:extLst>
      <p:ext uri="{BB962C8B-B14F-4D97-AF65-F5344CB8AC3E}">
        <p14:creationId xmlns:p14="http://schemas.microsoft.com/office/powerpoint/2010/main" val="240736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How do you do it?</a:t>
            </a:r>
            <a:endParaRPr lang="en-US" dirty="0"/>
          </a:p>
        </p:txBody>
      </p:sp>
      <p:sp>
        <p:nvSpPr>
          <p:cNvPr id="7" name="Content Placeholder 6"/>
          <p:cNvSpPr>
            <a:spLocks noGrp="1"/>
          </p:cNvSpPr>
          <p:nvPr>
            <p:ph idx="1"/>
          </p:nvPr>
        </p:nvSpPr>
        <p:spPr/>
        <p:txBody>
          <a:bodyPr>
            <a:normAutofit/>
          </a:bodyPr>
          <a:lstStyle/>
          <a:p>
            <a:r>
              <a:rPr lang="en-US" sz="2100" dirty="0"/>
              <a:t>Bonus File received with emplid and </a:t>
            </a:r>
            <a:r>
              <a:rPr lang="en-US" sz="2100" dirty="0" smtClean="0"/>
              <a:t>amount</a:t>
            </a:r>
            <a:endParaRPr lang="en-US" sz="2100" dirty="0"/>
          </a:p>
          <a:p>
            <a:r>
              <a:rPr lang="en-US" sz="2100" dirty="0"/>
              <a:t>Spreadsheet containing emplid and file number</a:t>
            </a:r>
          </a:p>
          <a:p>
            <a:pPr lvl="2"/>
            <a:endParaRPr lang="en-US" dirty="0" smtClean="0"/>
          </a:p>
          <a:p>
            <a:pPr lvl="2"/>
            <a:endParaRPr lang="en-US" dirty="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09750"/>
            <a:ext cx="3124200" cy="27796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622" y="1817723"/>
            <a:ext cx="2782378" cy="2515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085230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How do you do it?</a:t>
            </a:r>
            <a:endParaRPr lang="en-US" dirty="0"/>
          </a:p>
        </p:txBody>
      </p:sp>
      <p:sp>
        <p:nvSpPr>
          <p:cNvPr id="7" name="Content Placeholder 6"/>
          <p:cNvSpPr>
            <a:spLocks noGrp="1"/>
          </p:cNvSpPr>
          <p:nvPr>
            <p:ph idx="1"/>
          </p:nvPr>
        </p:nvSpPr>
        <p:spPr/>
        <p:txBody>
          <a:bodyPr/>
          <a:lstStyle/>
          <a:p>
            <a:r>
              <a:rPr lang="en-US" dirty="0" smtClean="0"/>
              <a:t>Click on Formulas &gt; Lookup and Reference &gt; </a:t>
            </a:r>
            <a:r>
              <a:rPr lang="en-US" dirty="0" err="1" smtClean="0"/>
              <a:t>VLookup</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2"/>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04950"/>
            <a:ext cx="49339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0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VLookup</a:t>
            </a:r>
            <a:r>
              <a:rPr lang="en-US" dirty="0" smtClean="0"/>
              <a:t>:  Function Values</a:t>
            </a:r>
            <a:endParaRPr lang="en-US" dirty="0"/>
          </a:p>
        </p:txBody>
      </p:sp>
      <p:sp>
        <p:nvSpPr>
          <p:cNvPr id="3" name="Content Placeholder 2"/>
          <p:cNvSpPr>
            <a:spLocks noGrp="1"/>
          </p:cNvSpPr>
          <p:nvPr>
            <p:ph idx="1"/>
          </p:nvPr>
        </p:nvSpPr>
        <p:spPr/>
        <p:txBody>
          <a:bodyPr>
            <a:noAutofit/>
          </a:bodyPr>
          <a:lstStyle/>
          <a:p>
            <a:r>
              <a:rPr lang="en-US" dirty="0" smtClean="0"/>
              <a:t>The dialog box will ask for the following:</a:t>
            </a:r>
            <a:endParaRPr lang="en-US" dirty="0"/>
          </a:p>
          <a:p>
            <a:pPr lvl="1"/>
            <a:r>
              <a:rPr lang="en-US" sz="2400" dirty="0" smtClean="0">
                <a:solidFill>
                  <a:srgbClr val="00B050"/>
                </a:solidFill>
              </a:rPr>
              <a:t>Lookup Value: </a:t>
            </a:r>
            <a:r>
              <a:rPr lang="en-US" sz="2400" dirty="0"/>
              <a:t>common identifier used to lookup data</a:t>
            </a:r>
          </a:p>
          <a:p>
            <a:pPr lvl="1"/>
            <a:r>
              <a:rPr lang="en-US" sz="2400" dirty="0" smtClean="0">
                <a:solidFill>
                  <a:srgbClr val="0070C0"/>
                </a:solidFill>
              </a:rPr>
              <a:t>Table Array: </a:t>
            </a:r>
            <a:r>
              <a:rPr lang="en-US" sz="2400" dirty="0"/>
              <a:t>validation data range in the lookup spreadsheet/tab (use $ for absolute values)</a:t>
            </a:r>
          </a:p>
          <a:p>
            <a:pPr lvl="1"/>
            <a:r>
              <a:rPr lang="en-US" sz="2400" dirty="0" err="1" smtClean="0">
                <a:solidFill>
                  <a:srgbClr val="7030A0"/>
                </a:solidFill>
              </a:rPr>
              <a:t>Col_Index_Num</a:t>
            </a:r>
            <a:r>
              <a:rPr lang="en-US" sz="2400" dirty="0" smtClean="0">
                <a:solidFill>
                  <a:srgbClr val="7030A0"/>
                </a:solidFill>
              </a:rPr>
              <a:t>: </a:t>
            </a:r>
            <a:r>
              <a:rPr lang="en-US" sz="2400" dirty="0"/>
              <a:t>column number with desired data in lookup spreadsheet</a:t>
            </a:r>
          </a:p>
          <a:p>
            <a:pPr lvl="1"/>
            <a:r>
              <a:rPr lang="en-US" sz="2400" dirty="0" err="1" smtClean="0">
                <a:solidFill>
                  <a:srgbClr val="C00000"/>
                </a:solidFill>
              </a:rPr>
              <a:t>Range_Lookup</a:t>
            </a:r>
            <a:r>
              <a:rPr lang="en-US" sz="2400" dirty="0">
                <a:solidFill>
                  <a:srgbClr val="C00000"/>
                </a:solidFill>
              </a:rPr>
              <a:t>:</a:t>
            </a:r>
            <a:r>
              <a:rPr lang="en-US" sz="2400" dirty="0" smtClean="0">
                <a:solidFill>
                  <a:srgbClr val="C00000"/>
                </a:solidFill>
              </a:rPr>
              <a:t> </a:t>
            </a:r>
            <a:r>
              <a:rPr lang="en-US" sz="2400" dirty="0"/>
              <a:t>enter FALSE to force an exact match</a:t>
            </a:r>
          </a:p>
          <a:p>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7010400" y="4843463"/>
            <a:ext cx="2133600" cy="274637"/>
          </a:xfrm>
          <a:prstGeom prst="rect">
            <a:avLst/>
          </a:prstGeom>
        </p:spPr>
        <p:txBody>
          <a:bodyPr/>
          <a:lstStyle/>
          <a:p>
            <a:fld id="{14143FAD-DB2B-784C-BE31-4586F1E97F2C}" type="slidenum">
              <a:rPr lang="en-US" smtClean="0"/>
              <a:t>44</a:t>
            </a:fld>
            <a:endParaRPr lang="en-US"/>
          </a:p>
        </p:txBody>
      </p:sp>
    </p:spTree>
    <p:extLst>
      <p:ext uri="{BB962C8B-B14F-4D97-AF65-F5344CB8AC3E}">
        <p14:creationId xmlns:p14="http://schemas.microsoft.com/office/powerpoint/2010/main" val="283024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How do you do it?</a:t>
            </a:r>
            <a:endParaRPr lang="en-US" dirty="0"/>
          </a:p>
        </p:txBody>
      </p:sp>
      <p:sp>
        <p:nvSpPr>
          <p:cNvPr id="7" name="Content Placeholder 6"/>
          <p:cNvSpPr>
            <a:spLocks noGrp="1"/>
          </p:cNvSpPr>
          <p:nvPr>
            <p:ph idx="1"/>
          </p:nvPr>
        </p:nvSpPr>
        <p:spPr/>
        <p:txBody>
          <a:bodyPr/>
          <a:lstStyle/>
          <a:p>
            <a:r>
              <a:rPr lang="en-US" dirty="0" smtClean="0"/>
              <a:t>Example of a completed formula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2"/>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04950"/>
            <a:ext cx="55718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80031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Sample result</a:t>
            </a:r>
            <a:br>
              <a:rPr lang="en-US" dirty="0" smtClean="0"/>
            </a:br>
            <a:endParaRPr lang="en-US" dirty="0"/>
          </a:p>
        </p:txBody>
      </p:sp>
      <p:sp>
        <p:nvSpPr>
          <p:cNvPr id="7" name="Content Placeholder 6"/>
          <p:cNvSpPr>
            <a:spLocks noGrp="1"/>
          </p:cNvSpPr>
          <p:nvPr>
            <p:ph idx="1"/>
          </p:nvPr>
        </p:nvSpPr>
        <p:spPr/>
        <p:txBody>
          <a:bodyPr/>
          <a:lstStyle/>
          <a:p>
            <a:r>
              <a:rPr lang="en-US" sz="2100" dirty="0"/>
              <a:t>The Bonus File now shows the Payroll file number</a:t>
            </a: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882" y="1581149"/>
            <a:ext cx="6641518" cy="28194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a:off x="4893197" y="3773587"/>
            <a:ext cx="902825" cy="1736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140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VLookup</a:t>
            </a:r>
            <a:r>
              <a:rPr lang="en-US" dirty="0" smtClean="0"/>
              <a:t>:   Result values</a:t>
            </a:r>
            <a:endParaRPr lang="en-US" dirty="0"/>
          </a:p>
        </p:txBody>
      </p:sp>
      <p:sp>
        <p:nvSpPr>
          <p:cNvPr id="7" name="Content Placeholder 6"/>
          <p:cNvSpPr>
            <a:spLocks noGrp="1"/>
          </p:cNvSpPr>
          <p:nvPr>
            <p:ph idx="1"/>
          </p:nvPr>
        </p:nvSpPr>
        <p:spPr/>
        <p:txBody>
          <a:bodyPr>
            <a:normAutofit/>
          </a:bodyPr>
          <a:lstStyle/>
          <a:p>
            <a:r>
              <a:rPr lang="en-US" dirty="0"/>
              <a:t>Result values</a:t>
            </a:r>
          </a:p>
          <a:p>
            <a:pPr lvl="1"/>
            <a:r>
              <a:rPr lang="en-US" sz="2400" dirty="0"/>
              <a:t>Desired data from second worksheet</a:t>
            </a:r>
          </a:p>
          <a:p>
            <a:pPr lvl="1"/>
            <a:r>
              <a:rPr lang="en-US" sz="2400" dirty="0"/>
              <a:t>#N/A  if the lookup value is not found</a:t>
            </a:r>
          </a:p>
          <a:p>
            <a:pPr lvl="1"/>
            <a:r>
              <a:rPr lang="en-US" sz="2400" dirty="0"/>
              <a:t>#REF! if the value in </a:t>
            </a:r>
            <a:r>
              <a:rPr lang="en-US" sz="2400" dirty="0" err="1">
                <a:solidFill>
                  <a:srgbClr val="00B050"/>
                </a:solidFill>
              </a:rPr>
              <a:t>Col_Index_Num</a:t>
            </a:r>
            <a:r>
              <a:rPr lang="en-US" sz="2400" dirty="0"/>
              <a:t> is greater than the number of columns selected in </a:t>
            </a:r>
            <a:r>
              <a:rPr lang="en-US" sz="2400" dirty="0">
                <a:solidFill>
                  <a:srgbClr val="E45923"/>
                </a:solidFill>
              </a:rPr>
              <a:t>Table Array</a:t>
            </a:r>
          </a:p>
        </p:txBody>
      </p:sp>
    </p:spTree>
    <p:extLst>
      <p:ext uri="{BB962C8B-B14F-4D97-AF65-F5344CB8AC3E}">
        <p14:creationId xmlns:p14="http://schemas.microsoft.com/office/powerpoint/2010/main" val="94971558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143000" y="742950"/>
            <a:ext cx="76200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600" dirty="0" smtClean="0"/>
              <a:t>Nested Functions</a:t>
            </a:r>
          </a:p>
          <a:p>
            <a:endParaRPr lang="en-US" sz="3200" b="0" dirty="0"/>
          </a:p>
        </p:txBody>
      </p:sp>
      <p:sp>
        <p:nvSpPr>
          <p:cNvPr id="7" name="Text Placeholder 2"/>
          <p:cNvSpPr txBox="1">
            <a:spLocks/>
          </p:cNvSpPr>
          <p:nvPr/>
        </p:nvSpPr>
        <p:spPr>
          <a:xfrm>
            <a:off x="1143000" y="1305629"/>
            <a:ext cx="4876800" cy="402216"/>
          </a:xfrm>
          <a:prstGeom prst="rect">
            <a:avLst/>
          </a:prstGeom>
        </p:spPr>
        <p:txBody>
          <a:bodyPr vert="horz" lIns="77925" tIns="38963" rIns="77925" bIns="38963" rtlCol="0">
            <a:noAutofit/>
          </a:bodyPr>
          <a:lstStyle>
            <a:defPPr>
              <a:defRPr lang="en-US"/>
            </a:defPPr>
            <a:lvl1pPr marL="0" algn="l" defTabSz="779252" rtl="0" eaLnBrk="1" latinLnBrk="0" hangingPunct="1">
              <a:defRPr sz="20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endParaRPr lang="en-US" dirty="0" smtClean="0">
              <a:solidFill>
                <a:schemeClr val="bg1"/>
              </a:solidFill>
            </a:endParaRPr>
          </a:p>
        </p:txBody>
      </p:sp>
    </p:spTree>
    <p:extLst>
      <p:ext uri="{BB962C8B-B14F-4D97-AF65-F5344CB8AC3E}">
        <p14:creationId xmlns:p14="http://schemas.microsoft.com/office/powerpoint/2010/main" val="16715101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Nested Functions: </a:t>
            </a:r>
            <a:r>
              <a:rPr lang="en-US" dirty="0" smtClean="0"/>
              <a:t>When do you need?</a:t>
            </a:r>
            <a:endParaRPr lang="en-US" dirty="0"/>
          </a:p>
        </p:txBody>
      </p:sp>
      <p:sp>
        <p:nvSpPr>
          <p:cNvPr id="7" name="Content Placeholder 6"/>
          <p:cNvSpPr>
            <a:spLocks noGrp="1"/>
          </p:cNvSpPr>
          <p:nvPr>
            <p:ph idx="1"/>
          </p:nvPr>
        </p:nvSpPr>
        <p:spPr/>
        <p:txBody>
          <a:bodyPr>
            <a:normAutofit/>
          </a:bodyPr>
          <a:lstStyle/>
          <a:p>
            <a:pPr lvl="0"/>
            <a:r>
              <a:rPr lang="en-US" dirty="0" smtClean="0"/>
              <a:t>You need to combine multiple “functions” to produce the value you need</a:t>
            </a:r>
          </a:p>
          <a:p>
            <a:r>
              <a:rPr lang="en-US" dirty="0"/>
              <a:t>Any time you have </a:t>
            </a:r>
            <a:r>
              <a:rPr lang="en-US" dirty="0" smtClean="0"/>
              <a:t>additional conditions </a:t>
            </a:r>
            <a:r>
              <a:rPr lang="en-US" dirty="0"/>
              <a:t>which </a:t>
            </a:r>
            <a:r>
              <a:rPr lang="en-US" dirty="0" smtClean="0"/>
              <a:t>you need to test </a:t>
            </a:r>
          </a:p>
          <a:p>
            <a:pPr marL="0" indent="0">
              <a:buNone/>
            </a:pPr>
            <a:endParaRPr lang="en-US" dirty="0"/>
          </a:p>
        </p:txBody>
      </p:sp>
    </p:spTree>
    <p:extLst>
      <p:ext uri="{BB962C8B-B14F-4D97-AF65-F5344CB8AC3E}">
        <p14:creationId xmlns:p14="http://schemas.microsoft.com/office/powerpoint/2010/main" val="3147252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Drop Down Lists</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Drop down lists allow you to control the data that can be entered into a cell</a:t>
            </a:r>
            <a:endParaRPr lang="en-US" sz="1650" dirty="0"/>
          </a:p>
        </p:txBody>
      </p:sp>
    </p:spTree>
    <p:extLst>
      <p:ext uri="{BB962C8B-B14F-4D97-AF65-F5344CB8AC3E}">
        <p14:creationId xmlns:p14="http://schemas.microsoft.com/office/powerpoint/2010/main" val="44318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Nested Functions: Example uses</a:t>
            </a:r>
            <a:endParaRPr lang="en-US" dirty="0"/>
          </a:p>
        </p:txBody>
      </p:sp>
      <p:sp>
        <p:nvSpPr>
          <p:cNvPr id="7" name="Content Placeholder 6"/>
          <p:cNvSpPr>
            <a:spLocks noGrp="1"/>
          </p:cNvSpPr>
          <p:nvPr>
            <p:ph idx="1"/>
          </p:nvPr>
        </p:nvSpPr>
        <p:spPr/>
        <p:txBody>
          <a:bodyPr>
            <a:noAutofit/>
          </a:bodyPr>
          <a:lstStyle/>
          <a:p>
            <a:pPr marL="385763" indent="-385763">
              <a:buFont typeface="+mj-lt"/>
              <a:buAutoNum type="arabicPeriod"/>
            </a:pPr>
            <a:r>
              <a:rPr lang="en-US" dirty="0" smtClean="0"/>
              <a:t>You </a:t>
            </a:r>
            <a:r>
              <a:rPr lang="en-US" dirty="0"/>
              <a:t>need to know who worked on Saturday and Sunday during a given pay cycle</a:t>
            </a:r>
          </a:p>
          <a:p>
            <a:pPr marL="385763" indent="-385763">
              <a:buFont typeface="+mj-lt"/>
              <a:buAutoNum type="arabicPeriod"/>
            </a:pPr>
            <a:r>
              <a:rPr lang="en-US" dirty="0" smtClean="0"/>
              <a:t>To </a:t>
            </a:r>
            <a:r>
              <a:rPr lang="en-US" dirty="0"/>
              <a:t>create a cell that </a:t>
            </a:r>
            <a:r>
              <a:rPr lang="en-US" dirty="0" smtClean="0"/>
              <a:t>contains all lines of a </a:t>
            </a:r>
            <a:r>
              <a:rPr lang="en-US" dirty="0"/>
              <a:t>mailing address but only want to show Street2 if there is a value in </a:t>
            </a:r>
            <a:r>
              <a:rPr lang="en-US" dirty="0" smtClean="0"/>
              <a:t>it </a:t>
            </a:r>
            <a:r>
              <a:rPr lang="en-US" dirty="0"/>
              <a:t>and </a:t>
            </a:r>
            <a:r>
              <a:rPr lang="en-US" dirty="0" smtClean="0"/>
              <a:t>display the </a:t>
            </a:r>
            <a:r>
              <a:rPr lang="en-US" dirty="0"/>
              <a:t>leading zeroes in </a:t>
            </a:r>
            <a:r>
              <a:rPr lang="en-US" dirty="0" smtClean="0"/>
              <a:t>Zip Codes</a:t>
            </a:r>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1395482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Nested Function #1: Worked Sat or Sun</a:t>
            </a:r>
            <a:endParaRPr lang="en-US" dirty="0"/>
          </a:p>
        </p:txBody>
      </p:sp>
      <p:sp>
        <p:nvSpPr>
          <p:cNvPr id="7" name="Content Placeholder 6"/>
          <p:cNvSpPr>
            <a:spLocks noGrp="1"/>
          </p:cNvSpPr>
          <p:nvPr>
            <p:ph idx="1"/>
          </p:nvPr>
        </p:nvSpPr>
        <p:spPr/>
        <p:txBody>
          <a:bodyPr/>
          <a:lstStyle/>
          <a:p>
            <a:r>
              <a:rPr lang="en-US" dirty="0" smtClean="0"/>
              <a:t>Formulas used: IF, ISBLANK, WEEKDAY</a:t>
            </a:r>
          </a:p>
          <a:p>
            <a:pPr lvl="0"/>
            <a:r>
              <a:rPr lang="en-US" dirty="0" smtClean="0"/>
              <a:t>Column E is date worked from a timesheet</a:t>
            </a:r>
          </a:p>
          <a:p>
            <a:pPr lvl="0"/>
            <a:r>
              <a:rPr lang="en-US" dirty="0" smtClean="0"/>
              <a:t>Cell E1 contains the value 4/5/2014</a:t>
            </a:r>
          </a:p>
          <a:p>
            <a:pPr lvl="0"/>
            <a:r>
              <a:rPr lang="en-US" dirty="0" smtClean="0"/>
              <a:t>In column F1, enter the formula IF(ISBLANK</a:t>
            </a:r>
            <a:r>
              <a:rPr lang="en-US" dirty="0" smtClean="0">
                <a:solidFill>
                  <a:srgbClr val="00B050"/>
                </a:solidFill>
              </a:rPr>
              <a:t>(E2)</a:t>
            </a:r>
            <a:r>
              <a:rPr lang="en-US" dirty="0" smtClean="0"/>
              <a:t>,"</a:t>
            </a:r>
            <a:r>
              <a:rPr lang="en-US" dirty="0" smtClean="0">
                <a:solidFill>
                  <a:srgbClr val="F58B44"/>
                </a:solidFill>
              </a:rPr>
              <a:t>Blank</a:t>
            </a:r>
            <a:r>
              <a:rPr lang="en-US" dirty="0" smtClean="0"/>
              <a:t>", IF(WEEKDAY</a:t>
            </a:r>
            <a:r>
              <a:rPr lang="en-US" dirty="0" smtClean="0">
                <a:solidFill>
                  <a:srgbClr val="00B050"/>
                </a:solidFill>
              </a:rPr>
              <a:t>(E2)=1</a:t>
            </a:r>
            <a:r>
              <a:rPr lang="en-US" dirty="0" smtClean="0"/>
              <a:t>,"Sunday”,IF(WEEKDAY</a:t>
            </a:r>
            <a:r>
              <a:rPr lang="en-US" dirty="0" smtClean="0">
                <a:solidFill>
                  <a:srgbClr val="00B050"/>
                </a:solidFill>
              </a:rPr>
              <a:t>(E2)=7</a:t>
            </a:r>
            <a:r>
              <a:rPr lang="en-US" dirty="0" smtClean="0"/>
              <a:t>, "Saturday","Mon-Fri")))</a:t>
            </a:r>
          </a:p>
          <a:p>
            <a:r>
              <a:rPr lang="en-US" dirty="0" smtClean="0"/>
              <a:t>Copy formula to all subsequent rows in Column F</a:t>
            </a:r>
          </a:p>
          <a:p>
            <a:pPr lvl="1"/>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056023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Nested Function #1: Sample </a:t>
            </a:r>
            <a:r>
              <a:rPr lang="en-US" dirty="0" smtClean="0"/>
              <a:t>result</a:t>
            </a:r>
            <a:endParaRPr lang="en-US" dirty="0"/>
          </a:p>
        </p:txBody>
      </p:sp>
      <p:pic>
        <p:nvPicPr>
          <p:cNvPr id="5" name="Content Placeholder 8" descr="Screen Shot 2014-03-31 at 11.57.38 AM.pn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971550"/>
            <a:ext cx="8229600" cy="3154996"/>
          </a:xfrm>
          <a:ln w="9525">
            <a:solidFill>
              <a:schemeClr val="tx1"/>
            </a:solidFill>
          </a:ln>
        </p:spPr>
      </p:pic>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3965716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Nested Functions #2: Concatenate</a:t>
            </a:r>
            <a:endParaRPr lang="en-US" dirty="0"/>
          </a:p>
        </p:txBody>
      </p:sp>
      <p:sp>
        <p:nvSpPr>
          <p:cNvPr id="2" name="Content Placeholder 1"/>
          <p:cNvSpPr>
            <a:spLocks noGrp="1"/>
          </p:cNvSpPr>
          <p:nvPr>
            <p:ph idx="1"/>
          </p:nvPr>
        </p:nvSpPr>
        <p:spPr/>
        <p:txBody>
          <a:bodyPr/>
          <a:lstStyle/>
          <a:p>
            <a:pPr>
              <a:spcBef>
                <a:spcPts val="93"/>
              </a:spcBef>
            </a:pPr>
            <a:r>
              <a:rPr lang="en-US" dirty="0"/>
              <a:t>Column A: Street1, Column B: Street2, Column C: City, Column D: State, Column E: Zip Code </a:t>
            </a:r>
          </a:p>
          <a:p>
            <a:pPr lvl="1">
              <a:spcBef>
                <a:spcPts val="93"/>
              </a:spcBef>
            </a:pPr>
            <a:r>
              <a:rPr lang="en-US" sz="2400" dirty="0"/>
              <a:t>Column E a numeric field </a:t>
            </a:r>
            <a:r>
              <a:rPr lang="en-US" sz="2400" dirty="0">
                <a:solidFill>
                  <a:srgbClr val="FF0000"/>
                </a:solidFill>
              </a:rPr>
              <a:t>maintaining</a:t>
            </a:r>
            <a:r>
              <a:rPr lang="en-US" sz="2400" dirty="0"/>
              <a:t> leading zeroes</a:t>
            </a:r>
          </a:p>
          <a:p>
            <a:pPr>
              <a:spcBef>
                <a:spcPts val="93"/>
              </a:spcBef>
            </a:pPr>
            <a:r>
              <a:rPr lang="en-US" dirty="0"/>
              <a:t>Values in the columns A1:E1 are: 123 Main St, </a:t>
            </a:r>
            <a:r>
              <a:rPr lang="en-US" dirty="0">
                <a:solidFill>
                  <a:srgbClr val="7030A0"/>
                </a:solidFill>
              </a:rPr>
              <a:t>blank</a:t>
            </a:r>
            <a:r>
              <a:rPr lang="en-US" dirty="0"/>
              <a:t>, Newark, NJ, </a:t>
            </a:r>
            <a:r>
              <a:rPr lang="en-US" dirty="0">
                <a:solidFill>
                  <a:srgbClr val="FF0000"/>
                </a:solidFill>
              </a:rPr>
              <a:t>7021</a:t>
            </a:r>
            <a:r>
              <a:rPr lang="en-US" dirty="0"/>
              <a:t> </a:t>
            </a:r>
          </a:p>
          <a:p>
            <a:pPr>
              <a:spcBef>
                <a:spcPts val="93"/>
              </a:spcBef>
            </a:pPr>
            <a:r>
              <a:rPr lang="en-US" dirty="0"/>
              <a:t>In column F1, enter the statement</a:t>
            </a:r>
          </a:p>
          <a:p>
            <a:pPr lvl="1"/>
            <a:r>
              <a:rPr lang="en-US" sz="2400" dirty="0"/>
              <a:t>=CONCATENATE(A1,IF(B1</a:t>
            </a:r>
            <a:r>
              <a:rPr lang="en-US" sz="2400" dirty="0">
                <a:solidFill>
                  <a:srgbClr val="7030A0"/>
                </a:solidFill>
              </a:rPr>
              <a:t>=" "</a:t>
            </a:r>
            <a:r>
              <a:rPr lang="en-US" sz="2400" dirty="0"/>
              <a:t>,</a:t>
            </a:r>
            <a:r>
              <a:rPr lang="en-US" sz="2400" dirty="0">
                <a:solidFill>
                  <a:srgbClr val="00FF00"/>
                </a:solidFill>
              </a:rPr>
              <a:t>", ",</a:t>
            </a:r>
            <a:r>
              <a:rPr lang="en-US" sz="2400" dirty="0">
                <a:solidFill>
                  <a:schemeClr val="accent6">
                    <a:lumMod val="75000"/>
                  </a:schemeClr>
                </a:solidFill>
              </a:rPr>
              <a:t>CONCATENATE</a:t>
            </a:r>
            <a:r>
              <a:rPr lang="en-US" sz="2400" dirty="0"/>
              <a:t>(", ”,B1,", ")),C1,", ”,D1," ",TEXT(E1,"</a:t>
            </a:r>
            <a:r>
              <a:rPr lang="en-US" sz="2400" dirty="0">
                <a:solidFill>
                  <a:srgbClr val="FF0000"/>
                </a:solidFill>
              </a:rPr>
              <a:t>00000</a:t>
            </a:r>
            <a:r>
              <a:rPr lang="en-US" sz="2400" dirty="0"/>
              <a:t>"))</a:t>
            </a:r>
          </a:p>
          <a:p>
            <a:pPr lvl="1"/>
            <a:r>
              <a:rPr lang="en-US" sz="2400" dirty="0"/>
              <a:t>Result: 123 Main St, Newark, NJ </a:t>
            </a:r>
            <a:r>
              <a:rPr lang="en-US" sz="2400" dirty="0">
                <a:solidFill>
                  <a:srgbClr val="FF0000"/>
                </a:solidFill>
              </a:rPr>
              <a:t>07021</a:t>
            </a:r>
          </a:p>
          <a:p>
            <a:pPr>
              <a:spcBef>
                <a:spcPts val="93"/>
              </a:spcBef>
            </a:pPr>
            <a:r>
              <a:rPr lang="en-US" dirty="0"/>
              <a:t>Copy the formula to all subsequent rows, Column F</a:t>
            </a:r>
          </a:p>
          <a:p>
            <a:endParaRPr lang="en-US" b="1"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0897813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Nested Functions #2: Sample result</a:t>
            </a:r>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37" y="1200150"/>
            <a:ext cx="7606263" cy="2523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965507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219200" y="666749"/>
            <a:ext cx="7010400" cy="835025"/>
          </a:xfrm>
        </p:spPr>
        <p:txBody>
          <a:bodyPr/>
          <a:lstStyle/>
          <a:p>
            <a:r>
              <a:rPr lang="en-US" sz="3600" b="1" cap="none" dirty="0" smtClean="0">
                <a:latin typeface="Arial"/>
                <a:cs typeface="Arial"/>
              </a:rPr>
              <a:t>Questions</a:t>
            </a:r>
            <a:endParaRPr lang="en-US" sz="3600" b="1" cap="none" dirty="0">
              <a:latin typeface="Arial"/>
              <a:cs typeface="Arial"/>
            </a:endParaRPr>
          </a:p>
        </p:txBody>
      </p:sp>
    </p:spTree>
    <p:extLst>
      <p:ext uri="{BB962C8B-B14F-4D97-AF65-F5344CB8AC3E}">
        <p14:creationId xmlns:p14="http://schemas.microsoft.com/office/powerpoint/2010/main" val="1359425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RCM contact information</a:t>
            </a:r>
            <a:r>
              <a:rPr lang="en-US" dirty="0">
                <a:solidFill>
                  <a:srgbClr val="5DC1E7"/>
                </a:solidFill>
              </a:rPr>
              <a:t/>
            </a:r>
            <a:br>
              <a:rPr lang="en-US" dirty="0">
                <a:solidFill>
                  <a:srgbClr val="5DC1E7"/>
                </a:solidFill>
              </a:rPr>
            </a:br>
            <a:endParaRPr lang="en-US" dirty="0"/>
          </a:p>
        </p:txBody>
      </p:sp>
      <p:sp>
        <p:nvSpPr>
          <p:cNvPr id="10" name="Content Placeholder 9"/>
          <p:cNvSpPr>
            <a:spLocks noGrp="1"/>
          </p:cNvSpPr>
          <p:nvPr>
            <p:ph sz="half" idx="2"/>
          </p:nvPr>
        </p:nvSpPr>
        <p:spPr>
          <a:xfrm>
            <a:off x="457200" y="1284684"/>
            <a:ext cx="4040188" cy="2963466"/>
          </a:xfrm>
        </p:spPr>
        <p:txBody>
          <a:bodyPr/>
          <a:lstStyle/>
          <a:p>
            <a:pPr marL="0" indent="0">
              <a:buNone/>
            </a:pPr>
            <a:r>
              <a:rPr lang="en-US" sz="2000" dirty="0" smtClean="0"/>
              <a:t>David Peña</a:t>
            </a:r>
            <a:br>
              <a:rPr lang="en-US" sz="2000" dirty="0" smtClean="0"/>
            </a:br>
            <a:r>
              <a:rPr lang="en-US" sz="2000" dirty="0" smtClean="0"/>
              <a:t>Vice President</a:t>
            </a:r>
            <a:br>
              <a:rPr lang="en-US" sz="2000" dirty="0" smtClean="0"/>
            </a:br>
            <a:r>
              <a:rPr lang="en-US" sz="2000" dirty="0" smtClean="0"/>
              <a:t>David.Peña@rcmt.com</a:t>
            </a:r>
            <a:r>
              <a:rPr lang="en-US" sz="2000" dirty="0"/>
              <a:t/>
            </a:r>
            <a:br>
              <a:rPr lang="en-US" sz="2000" dirty="0"/>
            </a:br>
            <a:r>
              <a:rPr lang="en-US" sz="2000" dirty="0"/>
              <a:t>973.588.8322 </a:t>
            </a:r>
            <a:r>
              <a:rPr lang="en-US" sz="2000" dirty="0" smtClean="0"/>
              <a:t>office</a:t>
            </a:r>
            <a:r>
              <a:rPr lang="en-US" sz="2000" dirty="0"/>
              <a:t/>
            </a:r>
            <a:br>
              <a:rPr lang="en-US" sz="2000" dirty="0"/>
            </a:br>
            <a:endParaRPr lang="en-US" sz="2000" dirty="0"/>
          </a:p>
          <a:p>
            <a:endParaRPr lang="en-US" sz="2000" dirty="0"/>
          </a:p>
        </p:txBody>
      </p:sp>
      <p:sp>
        <p:nvSpPr>
          <p:cNvPr id="12" name="Content Placeholder 11"/>
          <p:cNvSpPr>
            <a:spLocks noGrp="1"/>
          </p:cNvSpPr>
          <p:nvPr>
            <p:ph sz="quarter" idx="4"/>
          </p:nvPr>
        </p:nvSpPr>
        <p:spPr>
          <a:xfrm>
            <a:off x="4645026" y="1284684"/>
            <a:ext cx="4041775" cy="2963466"/>
          </a:xfrm>
        </p:spPr>
        <p:txBody>
          <a:bodyPr/>
          <a:lstStyle/>
          <a:p>
            <a:pPr marL="0" indent="0">
              <a:spcBef>
                <a:spcPts val="0"/>
              </a:spcBef>
              <a:buNone/>
            </a:pPr>
            <a:r>
              <a:rPr lang="en-US" sz="2000" dirty="0" smtClean="0"/>
              <a:t>Hrair Tcholakian</a:t>
            </a:r>
          </a:p>
          <a:p>
            <a:pPr marL="0" indent="0">
              <a:spcBef>
                <a:spcPts val="0"/>
              </a:spcBef>
              <a:buNone/>
            </a:pPr>
            <a:r>
              <a:rPr lang="en-US" sz="2000" dirty="0" smtClean="0"/>
              <a:t>Senior Director</a:t>
            </a:r>
            <a:br>
              <a:rPr lang="en-US" sz="2000" dirty="0" smtClean="0"/>
            </a:br>
            <a:r>
              <a:rPr lang="en-US" sz="2000" dirty="0" smtClean="0"/>
              <a:t>Hrair Tcholakian@rcmt.com</a:t>
            </a:r>
            <a:r>
              <a:rPr lang="en-US" sz="2000" dirty="0"/>
              <a:t/>
            </a:r>
            <a:br>
              <a:rPr lang="en-US" sz="2000" dirty="0"/>
            </a:br>
            <a:r>
              <a:rPr lang="en-US" sz="2000" dirty="0"/>
              <a:t>973.588.8316 </a:t>
            </a:r>
            <a:r>
              <a:rPr lang="en-US" sz="2000" dirty="0" smtClean="0"/>
              <a:t>office </a:t>
            </a:r>
            <a:endParaRPr lang="en-US" sz="2000" dirty="0"/>
          </a:p>
        </p:txBody>
      </p:sp>
      <p:sp>
        <p:nvSpPr>
          <p:cNvPr id="6" name="Slide Number Placeholder 5"/>
          <p:cNvSpPr>
            <a:spLocks noGrp="1"/>
          </p:cNvSpPr>
          <p:nvPr>
            <p:ph type="sldNum" sz="quarter" idx="12"/>
          </p:nvPr>
        </p:nvSpPr>
        <p:spPr/>
        <p:txBody>
          <a:bodyPr/>
          <a:lstStyle/>
          <a:p>
            <a:fld id="{B627AFAF-B224-574B-982D-9364E39D1700}" type="slidenum">
              <a:rPr lang="en-US" smtClean="0"/>
              <a:t>56</a:t>
            </a:fld>
            <a:endParaRPr lang="en-US"/>
          </a:p>
        </p:txBody>
      </p:sp>
      <p:sp>
        <p:nvSpPr>
          <p:cNvPr id="2" name="Rectangle 1"/>
          <p:cNvSpPr/>
          <p:nvPr/>
        </p:nvSpPr>
        <p:spPr>
          <a:xfrm>
            <a:off x="1485899" y="3340617"/>
            <a:ext cx="6156259"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You can download this presentation at: </a:t>
            </a:r>
            <a:r>
              <a:rPr lang="en-US" sz="2400" b="1" dirty="0">
                <a:latin typeface="Arial" panose="020B0604020202020204" pitchFamily="34" charset="0"/>
                <a:cs typeface="Arial" panose="020B0604020202020204" pitchFamily="34" charset="0"/>
                <a:hlinkClick r:id="rId3"/>
              </a:rPr>
              <a:t>http://www.rcm-hrs.com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05058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384698" y="2052036"/>
            <a:ext cx="6374606" cy="53164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779252">
              <a:spcBef>
                <a:spcPct val="0"/>
              </a:spcBef>
              <a:buNone/>
            </a:pPr>
            <a:r>
              <a:rPr lang="en-US" sz="3200" b="1" dirty="0">
                <a:solidFill>
                  <a:srgbClr val="CB4398"/>
                </a:solidFill>
                <a:latin typeface="+mj-lt"/>
                <a:ea typeface="+mj-ea"/>
                <a:cs typeface="+mj-cs"/>
              </a:rPr>
              <a:t>Thank You</a:t>
            </a:r>
          </a:p>
        </p:txBody>
      </p:sp>
      <p:sp>
        <p:nvSpPr>
          <p:cNvPr id="3" name="TextBox 2"/>
          <p:cNvSpPr txBox="1"/>
          <p:nvPr/>
        </p:nvSpPr>
        <p:spPr>
          <a:xfrm>
            <a:off x="1384697" y="2995207"/>
            <a:ext cx="6997303" cy="830997"/>
          </a:xfrm>
          <a:prstGeom prst="rect">
            <a:avLst/>
          </a:prstGeom>
          <a:noFill/>
        </p:spPr>
        <p:txBody>
          <a:bodyPr wrap="square" rtlCol="0">
            <a:spAutoFit/>
          </a:bodyPr>
          <a:lstStyle/>
          <a:p>
            <a:r>
              <a:rPr lang="en-US" sz="2400" dirty="0">
                <a:latin typeface="Gotham"/>
                <a:cs typeface="Gotham"/>
              </a:rPr>
              <a:t>Session #: </a:t>
            </a:r>
            <a:r>
              <a:rPr lang="en-US" sz="2400" dirty="0" smtClean="0">
                <a:latin typeface="Gotham"/>
                <a:cs typeface="Gotham"/>
              </a:rPr>
              <a:t>510</a:t>
            </a:r>
            <a:endParaRPr lang="en-US" sz="2400" dirty="0">
              <a:latin typeface="Gotham"/>
              <a:cs typeface="Gotham"/>
            </a:endParaRPr>
          </a:p>
          <a:p>
            <a:r>
              <a:rPr lang="en-US" sz="2400" dirty="0"/>
              <a:t>Excel 201: Elevate Your Skills to the Next Level</a:t>
            </a:r>
            <a:endParaRPr lang="en-US" sz="2400" dirty="0">
              <a:latin typeface="Gotham"/>
              <a:cs typeface="Gotham"/>
            </a:endParaRPr>
          </a:p>
        </p:txBody>
      </p:sp>
      <p:sp>
        <p:nvSpPr>
          <p:cNvPr id="4" name="TextBox 3"/>
          <p:cNvSpPr txBox="1"/>
          <p:nvPr/>
        </p:nvSpPr>
        <p:spPr>
          <a:xfrm>
            <a:off x="3377068" y="1175994"/>
            <a:ext cx="184731" cy="265457"/>
          </a:xfrm>
          <a:prstGeom prst="rect">
            <a:avLst/>
          </a:prstGeom>
          <a:noFill/>
        </p:spPr>
        <p:txBody>
          <a:bodyPr wrap="none" rtlCol="0">
            <a:spAutoFit/>
          </a:bodyPr>
          <a:lstStyle/>
          <a:p>
            <a:endParaRPr lang="en-US" sz="1125"/>
          </a:p>
        </p:txBody>
      </p:sp>
      <p:sp>
        <p:nvSpPr>
          <p:cNvPr id="5" name="Rectangle 4"/>
          <p:cNvSpPr/>
          <p:nvPr/>
        </p:nvSpPr>
        <p:spPr>
          <a:xfrm>
            <a:off x="457200" y="523892"/>
            <a:ext cx="4572000" cy="784830"/>
          </a:xfrm>
          <a:prstGeom prst="rect">
            <a:avLst/>
          </a:prstGeom>
        </p:spPr>
        <p:txBody>
          <a:bodyPr>
            <a:spAutoFit/>
          </a:bodyPr>
          <a:lstStyle/>
          <a:p>
            <a:r>
              <a:rPr lang="en-US" b="1" dirty="0">
                <a:solidFill>
                  <a:schemeClr val="bg1"/>
                </a:solidFill>
              </a:rPr>
              <a:t>DON’T FORGET TO COMPLETE THE SESSION EVALUATION ON THE </a:t>
            </a:r>
            <a:br>
              <a:rPr lang="en-US" b="1" dirty="0">
                <a:solidFill>
                  <a:schemeClr val="bg1"/>
                </a:solidFill>
              </a:rPr>
            </a:br>
            <a:r>
              <a:rPr lang="en-US" b="1" dirty="0">
                <a:solidFill>
                  <a:schemeClr val="bg1"/>
                </a:solidFill>
              </a:rPr>
              <a:t>ADP MOTM CONFERENCE APP.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980" y="1929886"/>
            <a:ext cx="2136648" cy="1307592"/>
          </a:xfrm>
          <a:prstGeom prst="rect">
            <a:avLst/>
          </a:prstGeom>
        </p:spPr>
      </p:pic>
    </p:spTree>
    <p:extLst>
      <p:ext uri="{BB962C8B-B14F-4D97-AF65-F5344CB8AC3E}">
        <p14:creationId xmlns:p14="http://schemas.microsoft.com/office/powerpoint/2010/main" val="13982245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1"/>
          <p:cNvSpPr txBox="1">
            <a:spLocks/>
          </p:cNvSpPr>
          <p:nvPr/>
        </p:nvSpPr>
        <p:spPr>
          <a:xfrm>
            <a:off x="228600" y="205978"/>
            <a:ext cx="9220200" cy="1125358"/>
          </a:xfrm>
          <a:prstGeom prst="rect">
            <a:avLst/>
          </a:prstGeom>
        </p:spPr>
        <p:txBody>
          <a:bodyPr vert="horz" lIns="77925" tIns="38963" rIns="77925" bIns="38963" rtlCol="0" anchor="t">
            <a:noAutofit/>
          </a:bodyPr>
          <a:lstStyle>
            <a:lvl1pPr marL="0" marR="0" indent="0" algn="l" defTabSz="779252" rtl="0" eaLnBrk="1" fontAlgn="auto" latinLnBrk="0" hangingPunct="1">
              <a:lnSpc>
                <a:spcPct val="100000"/>
              </a:lnSpc>
              <a:spcBef>
                <a:spcPct val="0"/>
              </a:spcBef>
              <a:spcAft>
                <a:spcPts val="0"/>
              </a:spcAft>
              <a:buClrTx/>
              <a:buSzTx/>
              <a:buFontTx/>
              <a:buNone/>
              <a:tabLst/>
              <a:defRPr lang="en-US" sz="1600" b="1" i="0" u="none" strike="noStrike" kern="1200" baseline="0" smtClean="0">
                <a:solidFill>
                  <a:srgbClr val="CB4398"/>
                </a:solidFill>
                <a:latin typeface="+mj-lt"/>
                <a:ea typeface="+mj-ea"/>
                <a:cs typeface="+mj-cs"/>
              </a:defRPr>
            </a:lvl1pPr>
          </a:lstStyle>
          <a:p>
            <a:r>
              <a:rPr lang="en-US" sz="3000" b="0" dirty="0" smtClean="0"/>
              <a:t>Don’t forget! Download your Continuing Education Certificates from the Conference App!</a:t>
            </a:r>
            <a:endParaRPr lang="en-US" sz="3000" b="0" dirty="0"/>
          </a:p>
        </p:txBody>
      </p:sp>
      <p:sp>
        <p:nvSpPr>
          <p:cNvPr id="4" name="Text Placeholder 2"/>
          <p:cNvSpPr txBox="1">
            <a:spLocks/>
          </p:cNvSpPr>
          <p:nvPr/>
        </p:nvSpPr>
        <p:spPr>
          <a:xfrm>
            <a:off x="228600" y="1504950"/>
            <a:ext cx="8534400" cy="3048000"/>
          </a:xfrm>
          <a:prstGeom prst="rect">
            <a:avLst/>
          </a:prstGeom>
        </p:spPr>
        <p:txBody>
          <a:bodyPr vert="horz" lIns="77925" tIns="38963" rIns="77925" bIns="38963" rtlCol="0">
            <a:noAutofit/>
          </a:bodyPr>
          <a:lstStyle>
            <a:defPPr>
              <a:defRPr lang="en-US"/>
            </a:defPPr>
            <a:lvl1pPr marL="122238" marR="0" indent="-122238" algn="l" defTabSz="779252" rtl="0" eaLnBrk="1" fontAlgn="auto" latinLnBrk="0" hangingPunct="1">
              <a:lnSpc>
                <a:spcPct val="100000"/>
              </a:lnSpc>
              <a:spcBef>
                <a:spcPts val="0"/>
              </a:spcBef>
              <a:spcAft>
                <a:spcPts val="0"/>
              </a:spcAft>
              <a:buClr>
                <a:srgbClr val="CB4398"/>
              </a:buClr>
              <a:buSzTx/>
              <a:buFont typeface="Arial" charset="0"/>
              <a:buChar char="•"/>
              <a:tabLst/>
              <a:defRPr sz="1600" i="0" kern="1200" baseline="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US" dirty="0" smtClean="0"/>
              <a:t>View, download, and email your CE certificate right from the ADP MOTM Conference App.</a:t>
            </a:r>
          </a:p>
          <a:p>
            <a:endParaRPr lang="en-US" dirty="0" smtClean="0"/>
          </a:p>
          <a:p>
            <a:r>
              <a:rPr lang="en-US" dirty="0" smtClean="0"/>
              <a:t>Select </a:t>
            </a:r>
            <a:r>
              <a:rPr lang="en-US" dirty="0"/>
              <a:t>‘CE Certificates’ from the App’s Main </a:t>
            </a:r>
            <a:r>
              <a:rPr lang="en-US" dirty="0" smtClean="0"/>
              <a:t>Menu.</a:t>
            </a:r>
            <a:br>
              <a:rPr lang="en-US" dirty="0" smtClean="0"/>
            </a:br>
            <a:endParaRPr lang="en-US" dirty="0" smtClean="0"/>
          </a:p>
          <a:p>
            <a:r>
              <a:rPr lang="en-US" dirty="0" smtClean="0"/>
              <a:t>Available CE Certificates will appear after your session attendance.</a:t>
            </a:r>
            <a:endParaRPr lang="en-US" dirty="0"/>
          </a:p>
          <a:p>
            <a:endParaRPr lang="en-US" dirty="0" smtClean="0"/>
          </a:p>
          <a:p>
            <a:r>
              <a:rPr lang="en-US" dirty="0" smtClean="0"/>
              <a:t>Email them to yourself straight from the app!</a:t>
            </a:r>
            <a:br>
              <a:rPr lang="en-US" dirty="0" smtClean="0"/>
            </a:br>
            <a:endParaRPr lang="en-US" dirty="0" smtClean="0"/>
          </a:p>
          <a:p>
            <a:r>
              <a:rPr lang="en-US" dirty="0" smtClean="0"/>
              <a:t>Don’t have a smartphone? Use the Web App instead – </a:t>
            </a:r>
            <a:r>
              <a:rPr lang="en-US" b="1" dirty="0" smtClean="0"/>
              <a:t>http://</a:t>
            </a:r>
            <a:r>
              <a:rPr lang="en-US" b="1" dirty="0" err="1" smtClean="0"/>
              <a:t>www.adp.com</a:t>
            </a:r>
            <a:r>
              <a:rPr lang="en-US" b="1" dirty="0" smtClean="0"/>
              <a:t>/</a:t>
            </a:r>
            <a:r>
              <a:rPr lang="en-US" b="1" dirty="0" err="1" smtClean="0"/>
              <a:t>motmmobile</a:t>
            </a:r>
            <a:r>
              <a:rPr lang="en-US" b="1" dirty="0" smtClean="0"/>
              <a:t/>
            </a:r>
            <a:br>
              <a:rPr lang="en-US" b="1" dirty="0" smtClean="0"/>
            </a:br>
            <a:endParaRPr lang="en-US" b="1" dirty="0" smtClean="0"/>
          </a:p>
          <a:p>
            <a:r>
              <a:rPr lang="en-US" dirty="0" smtClean="0"/>
              <a:t>Certificates will be available for two (2) months after the conference.</a:t>
            </a:r>
          </a:p>
          <a:p>
            <a:endParaRPr lang="en-US" dirty="0" smtClean="0"/>
          </a:p>
          <a:p>
            <a:endParaRPr lang="en-US" dirty="0" smtClean="0"/>
          </a:p>
        </p:txBody>
      </p:sp>
    </p:spTree>
    <p:extLst>
      <p:ext uri="{BB962C8B-B14F-4D97-AF65-F5344CB8AC3E}">
        <p14:creationId xmlns:p14="http://schemas.microsoft.com/office/powerpoint/2010/main" val="899695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When do you need?</a:t>
            </a:r>
            <a:endParaRPr lang="en-US" dirty="0"/>
          </a:p>
        </p:txBody>
      </p:sp>
      <p:sp>
        <p:nvSpPr>
          <p:cNvPr id="7" name="Content Placeholder 6"/>
          <p:cNvSpPr>
            <a:spLocks noGrp="1"/>
          </p:cNvSpPr>
          <p:nvPr>
            <p:ph idx="1"/>
          </p:nvPr>
        </p:nvSpPr>
        <p:spPr/>
        <p:txBody>
          <a:bodyPr/>
          <a:lstStyle/>
          <a:p>
            <a:r>
              <a:rPr lang="en-US" dirty="0"/>
              <a:t>Typically used on a form provided to users or managers</a:t>
            </a:r>
          </a:p>
          <a:p>
            <a:pPr lvl="0"/>
            <a:r>
              <a:rPr lang="en-US" dirty="0" smtClean="0"/>
              <a:t>To restrict the values entered into a cell</a:t>
            </a:r>
          </a:p>
          <a:p>
            <a:r>
              <a:rPr lang="en-US" dirty="0" smtClean="0"/>
              <a:t>To provide a list of valid values, such </a:t>
            </a:r>
            <a:r>
              <a:rPr lang="en-US" dirty="0"/>
              <a:t>as departments, job codes, or actions and reasons </a:t>
            </a:r>
          </a:p>
          <a:p>
            <a:pPr lvl="0"/>
            <a:endParaRPr lang="en-US" dirty="0" smtClean="0"/>
          </a:p>
          <a:p>
            <a:pPr lvl="0"/>
            <a:endParaRPr lang="en-US" dirty="0"/>
          </a:p>
        </p:txBody>
      </p:sp>
    </p:spTree>
    <p:extLst>
      <p:ext uri="{BB962C8B-B14F-4D97-AF65-F5344CB8AC3E}">
        <p14:creationId xmlns:p14="http://schemas.microsoft.com/office/powerpoint/2010/main" val="33350314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Examples</a:t>
            </a:r>
            <a:br>
              <a:rPr lang="en-US" dirty="0" smtClean="0"/>
            </a:br>
            <a:endParaRPr lang="en-US" dirty="0"/>
          </a:p>
        </p:txBody>
      </p:sp>
      <p:sp>
        <p:nvSpPr>
          <p:cNvPr id="7" name="Content Placeholder 6"/>
          <p:cNvSpPr>
            <a:spLocks noGrp="1"/>
          </p:cNvSpPr>
          <p:nvPr>
            <p:ph idx="1"/>
          </p:nvPr>
        </p:nvSpPr>
        <p:spPr/>
        <p:txBody>
          <a:bodyPr>
            <a:noAutofit/>
          </a:bodyPr>
          <a:lstStyle/>
          <a:p>
            <a:r>
              <a:rPr lang="en-US" dirty="0" smtClean="0"/>
              <a:t>You haven’t rolled out MSS yet, so you are using an Excel form to capture transactional information, such as salary changes, from managers</a:t>
            </a:r>
          </a:p>
          <a:p>
            <a:r>
              <a:rPr lang="en-US" dirty="0" smtClean="0"/>
              <a:t>To avoid “garbage” data, you use drop down lists with “valid” values</a:t>
            </a:r>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32484841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How do you do it?</a:t>
            </a:r>
            <a:endParaRPr lang="en-US" dirty="0"/>
          </a:p>
        </p:txBody>
      </p:sp>
      <p:sp>
        <p:nvSpPr>
          <p:cNvPr id="7" name="Content Placeholder 6"/>
          <p:cNvSpPr>
            <a:spLocks noGrp="1"/>
          </p:cNvSpPr>
          <p:nvPr>
            <p:ph idx="1"/>
          </p:nvPr>
        </p:nvSpPr>
        <p:spPr/>
        <p:txBody>
          <a:bodyPr>
            <a:noAutofit/>
          </a:bodyPr>
          <a:lstStyle/>
          <a:p>
            <a:pPr>
              <a:spcBef>
                <a:spcPts val="207"/>
              </a:spcBef>
            </a:pPr>
            <a:r>
              <a:rPr lang="en-US" dirty="0"/>
              <a:t>Create a list in cells </a:t>
            </a:r>
            <a:r>
              <a:rPr lang="en-US" dirty="0" smtClean="0"/>
              <a:t>A1:A8, options are to</a:t>
            </a:r>
            <a:endParaRPr lang="en-US" dirty="0"/>
          </a:p>
          <a:p>
            <a:pPr lvl="1">
              <a:spcBef>
                <a:spcPts val="171"/>
              </a:spcBef>
            </a:pPr>
            <a:r>
              <a:rPr lang="en-US" sz="2400" dirty="0" smtClean="0"/>
              <a:t>Enter </a:t>
            </a:r>
            <a:r>
              <a:rPr lang="en-US" sz="2400" dirty="0"/>
              <a:t>the items in a single row, such as A1:H1</a:t>
            </a:r>
          </a:p>
          <a:p>
            <a:pPr lvl="1">
              <a:spcBef>
                <a:spcPts val="171"/>
              </a:spcBef>
            </a:pPr>
            <a:r>
              <a:rPr lang="en-US" sz="2400" dirty="0"/>
              <a:t>Enter items in a column A1:A8</a:t>
            </a:r>
          </a:p>
          <a:p>
            <a:pPr lvl="1">
              <a:spcBef>
                <a:spcPts val="171"/>
              </a:spcBef>
            </a:pPr>
            <a:r>
              <a:rPr lang="en-US" sz="2400" dirty="0"/>
              <a:t>Create lists on a separate worksheet </a:t>
            </a:r>
          </a:p>
          <a:p>
            <a:pPr>
              <a:spcBef>
                <a:spcPts val="207"/>
              </a:spcBef>
            </a:pPr>
            <a:r>
              <a:rPr lang="en-US" dirty="0"/>
              <a:t>Select the cell where you want the drop down list, E3</a:t>
            </a:r>
          </a:p>
          <a:p>
            <a:pPr>
              <a:spcBef>
                <a:spcPts val="207"/>
              </a:spcBef>
            </a:pPr>
            <a:r>
              <a:rPr lang="en-US" dirty="0"/>
              <a:t>Choose Data Validation from the Data Tools menu</a:t>
            </a:r>
          </a:p>
          <a:p>
            <a:pPr marL="0" indent="0">
              <a:buNone/>
            </a:pPr>
            <a:endParaRPr lang="en-US" dirty="0"/>
          </a:p>
          <a:p>
            <a:pPr marL="0" indent="0">
              <a:buNone/>
            </a:pPr>
            <a:endParaRPr lang="en-US" dirty="0" smtClean="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3486150"/>
            <a:ext cx="7248105" cy="102860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V="1">
            <a:off x="5562600" y="4305172"/>
            <a:ext cx="312826"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2561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Drop Down Lists: How do you do it?</a:t>
            </a:r>
            <a:endParaRPr lang="en-US" dirty="0"/>
          </a:p>
        </p:txBody>
      </p:sp>
      <p:sp>
        <p:nvSpPr>
          <p:cNvPr id="7" name="Content Placeholder 6"/>
          <p:cNvSpPr>
            <a:spLocks noGrp="1"/>
          </p:cNvSpPr>
          <p:nvPr>
            <p:ph idx="1"/>
          </p:nvPr>
        </p:nvSpPr>
        <p:spPr/>
        <p:txBody>
          <a:bodyPr>
            <a:noAutofit/>
          </a:bodyPr>
          <a:lstStyle/>
          <a:p>
            <a:pPr marL="0" indent="0">
              <a:buNone/>
            </a:pPr>
            <a:r>
              <a:rPr lang="en-US" dirty="0"/>
              <a:t>Choose List from the Allow option's drop-down </a:t>
            </a:r>
            <a:r>
              <a:rPr lang="en-US" dirty="0" smtClean="0"/>
              <a:t>list</a:t>
            </a:r>
            <a:endParaRPr lang="en-US" dirty="0"/>
          </a:p>
          <a:p>
            <a:pPr marL="0" indent="0">
              <a:buNone/>
            </a:pPr>
            <a:endParaRPr lang="en-US" dirty="0" smtClean="0"/>
          </a:p>
          <a:p>
            <a:pPr lvl="0"/>
            <a:endParaRPr lang="en-US" dirty="0"/>
          </a:p>
        </p:txBody>
      </p:sp>
      <p:sp>
        <p:nvSpPr>
          <p:cNvPr id="4" name="TextBox 3"/>
          <p:cNvSpPr txBox="1"/>
          <p:nvPr/>
        </p:nvSpPr>
        <p:spPr>
          <a:xfrm>
            <a:off x="3507687" y="1453442"/>
            <a:ext cx="184731" cy="265457"/>
          </a:xfrm>
          <a:prstGeom prst="rect">
            <a:avLst/>
          </a:prstGeom>
          <a:noFill/>
        </p:spPr>
        <p:txBody>
          <a:bodyPr wrap="none" rtlCol="0">
            <a:spAutoFit/>
          </a:bodyPr>
          <a:lstStyle/>
          <a:p>
            <a:endParaRPr lang="en-US" sz="1125"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118" y="1718899"/>
            <a:ext cx="4086583" cy="296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362200" y="2724150"/>
            <a:ext cx="411038" cy="419174"/>
          </a:xfrm>
          <a:prstGeom prst="straightConnector1">
            <a:avLst/>
          </a:prstGeom>
          <a:ln w="53975">
            <a:solidFill>
              <a:srgbClr val="6E419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0743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P_Orange  Color Palette">
  <a:themeElements>
    <a:clrScheme name="ADP">
      <a:dk1>
        <a:srgbClr val="6F6F73"/>
      </a:dk1>
      <a:lt1>
        <a:sysClr val="window" lastClr="FFFFFF"/>
      </a:lt1>
      <a:dk2>
        <a:srgbClr val="AAA9AA"/>
      </a:dk2>
      <a:lt2>
        <a:srgbClr val="FFFFFF"/>
      </a:lt2>
      <a:accent1>
        <a:srgbClr val="F9A11A"/>
      </a:accent1>
      <a:accent2>
        <a:srgbClr val="CB4399"/>
      </a:accent2>
      <a:accent3>
        <a:srgbClr val="64BEEB"/>
      </a:accent3>
      <a:accent4>
        <a:srgbClr val="C4DA5A"/>
      </a:accent4>
      <a:accent5>
        <a:srgbClr val="AAA9AA"/>
      </a:accent5>
      <a:accent6>
        <a:srgbClr val="BDBBBB"/>
      </a:accent6>
      <a:hlink>
        <a:srgbClr val="0000FF"/>
      </a:hlink>
      <a:folHlink>
        <a:srgbClr val="C4DA5A"/>
      </a:folHlink>
    </a:clrScheme>
    <a:fontScheme name="ADP">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77925" tIns="38963" rIns="77925" bIns="38963" rtlCol="0">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ADP_PPT+Presentation+16x9</Template>
  <TotalTime>873</TotalTime>
  <Words>4699</Words>
  <Application>Microsoft Macintosh PowerPoint</Application>
  <PresentationFormat>On-screen Show (16:9)</PresentationFormat>
  <Paragraphs>398</Paragraphs>
  <Slides>58</Slides>
  <Notes>49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ADP_Orange  Color Palette</vt:lpstr>
      <vt:lpstr>PowerPoint Presentation</vt:lpstr>
      <vt:lpstr>PowerPoint Presentation</vt:lpstr>
      <vt:lpstr>Agenda</vt:lpstr>
      <vt:lpstr>PowerPoint Presentation</vt:lpstr>
      <vt:lpstr>Drop Down Lists</vt:lpstr>
      <vt:lpstr>Drop Down Lists: When do you need?</vt:lpstr>
      <vt:lpstr>Drop Down Lists: Examples </vt:lpstr>
      <vt:lpstr>Drop Down Lists: How do you do it?</vt:lpstr>
      <vt:lpstr>Drop Down Lists: How do you do it?</vt:lpstr>
      <vt:lpstr>Drop Down Lists: How do you do it?</vt:lpstr>
      <vt:lpstr>Drop Down Lists: Sample Result  </vt:lpstr>
      <vt:lpstr>PowerPoint Presentation</vt:lpstr>
      <vt:lpstr>Selective Cell Protection</vt:lpstr>
      <vt:lpstr>Cell Protection: When do you need?</vt:lpstr>
      <vt:lpstr>Cell Protection: How do you do it?</vt:lpstr>
      <vt:lpstr>Cell Protection: How do you do it?</vt:lpstr>
      <vt:lpstr>Cell Protection: How do you do it?</vt:lpstr>
      <vt:lpstr>Sheet Protection: How do you do it?</vt:lpstr>
      <vt:lpstr>Cell Protection: How do you do it?</vt:lpstr>
      <vt:lpstr>PowerPoint Presentation</vt:lpstr>
      <vt:lpstr>Functions:  What is a “Function”?</vt:lpstr>
      <vt:lpstr>Excel Functions</vt:lpstr>
      <vt:lpstr>Excel Functions</vt:lpstr>
      <vt:lpstr>Excel Functions</vt:lpstr>
      <vt:lpstr>PowerPoint Presentation</vt:lpstr>
      <vt:lpstr>Pivot tables</vt:lpstr>
      <vt:lpstr>Pivot tables: When do you need it?</vt:lpstr>
      <vt:lpstr>Pivot tables: How do you do it?</vt:lpstr>
      <vt:lpstr>Pivot tables: How do you do it?</vt:lpstr>
      <vt:lpstr>Pivot tables: How do you do it?</vt:lpstr>
      <vt:lpstr>Pivot tables: How do you do it?</vt:lpstr>
      <vt:lpstr>Pivot tables:  Slice and dice</vt:lpstr>
      <vt:lpstr>Pivot tables:  Slice and dice</vt:lpstr>
      <vt:lpstr>Pivot tables:  Slice and dice</vt:lpstr>
      <vt:lpstr>Pivot tables: Charts and graphs</vt:lpstr>
      <vt:lpstr>Pivot tables: Charts and graphs</vt:lpstr>
      <vt:lpstr>Pivot tables: Charts and graphs</vt:lpstr>
      <vt:lpstr>PowerPoint Presentation</vt:lpstr>
      <vt:lpstr>Vertical Lookups</vt:lpstr>
      <vt:lpstr>VLookup:  When do you need it?</vt:lpstr>
      <vt:lpstr>VLookup Function: How do you do it?</vt:lpstr>
      <vt:lpstr>VLookup:   How do you do it?</vt:lpstr>
      <vt:lpstr>VLookup:  How do you do it?</vt:lpstr>
      <vt:lpstr>VLookup:  Function Values</vt:lpstr>
      <vt:lpstr>VLookup:   How do you do it?</vt:lpstr>
      <vt:lpstr>VLookup:  Sample result </vt:lpstr>
      <vt:lpstr>VLookup:   Result values</vt:lpstr>
      <vt:lpstr>PowerPoint Presentation</vt:lpstr>
      <vt:lpstr>Nested Functions: When do you need?</vt:lpstr>
      <vt:lpstr>Nested Functions: Example uses</vt:lpstr>
      <vt:lpstr>Nested Function #1: Worked Sat or Sun</vt:lpstr>
      <vt:lpstr>Nested Function #1: Sample result</vt:lpstr>
      <vt:lpstr>Nested Functions #2: Concatenate</vt:lpstr>
      <vt:lpstr>Nested Functions #2: Sample result</vt:lpstr>
      <vt:lpstr>Questions</vt:lpstr>
      <vt:lpstr>RCM contact information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is Arial, 36pt Bold, Two Lines</dc:title>
  <dc:creator>Pereira, Paulo (ES)</dc:creator>
  <cp:lastModifiedBy>Dave Peña</cp:lastModifiedBy>
  <cp:revision>75</cp:revision>
  <dcterms:created xsi:type="dcterms:W3CDTF">2016-11-18T19:42:58Z</dcterms:created>
  <dcterms:modified xsi:type="dcterms:W3CDTF">2017-03-20T05:47:58Z</dcterms:modified>
</cp:coreProperties>
</file>